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9144000"/>
  <p:notesSz cx="6858000" cy="9144000"/>
  <p:embeddedFontLst>
    <p:embeddedFont>
      <p:font typeface="Quattrocento"/>
      <p:regular r:id="rId32"/>
      <p:bold r:id="rId33"/>
    </p:embeddedFont>
    <p:embeddedFont>
      <p:font typeface="Helvetica Neue"/>
      <p:regular r:id="rId34"/>
      <p:bold r:id="rId35"/>
      <p:italic r:id="rId36"/>
      <p:boldItalic r:id="rId37"/>
    </p:embeddedFont>
    <p:embeddedFont>
      <p:font typeface="Rambla"/>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Rambla-italic.fntdata"/><Relationship Id="rId20" Type="http://schemas.openxmlformats.org/officeDocument/2006/relationships/slide" Target="slides/slide16.xml"/><Relationship Id="rId41" Type="http://schemas.openxmlformats.org/officeDocument/2006/relationships/font" Target="fonts/Rambla-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Quattrocento-bold.fntdata"/><Relationship Id="rId10" Type="http://schemas.openxmlformats.org/officeDocument/2006/relationships/slide" Target="slides/slide6.xml"/><Relationship Id="rId32" Type="http://schemas.openxmlformats.org/officeDocument/2006/relationships/font" Target="fonts/Quattrocento-regular.fntdata"/><Relationship Id="rId13" Type="http://schemas.openxmlformats.org/officeDocument/2006/relationships/slide" Target="slides/slide9.xml"/><Relationship Id="rId35" Type="http://schemas.openxmlformats.org/officeDocument/2006/relationships/font" Target="fonts/HelveticaNeue-bold.fntdata"/><Relationship Id="rId12" Type="http://schemas.openxmlformats.org/officeDocument/2006/relationships/slide" Target="slides/slide8.xml"/><Relationship Id="rId34" Type="http://schemas.openxmlformats.org/officeDocument/2006/relationships/font" Target="fonts/HelveticaNeue-regular.fntdata"/><Relationship Id="rId15" Type="http://schemas.openxmlformats.org/officeDocument/2006/relationships/slide" Target="slides/slide11.xml"/><Relationship Id="rId37" Type="http://schemas.openxmlformats.org/officeDocument/2006/relationships/font" Target="fonts/HelveticaNeue-boldItalic.fntdata"/><Relationship Id="rId14" Type="http://schemas.openxmlformats.org/officeDocument/2006/relationships/slide" Target="slides/slide10.xml"/><Relationship Id="rId36" Type="http://schemas.openxmlformats.org/officeDocument/2006/relationships/font" Target="fonts/HelveticaNeue-italic.fntdata"/><Relationship Id="rId17" Type="http://schemas.openxmlformats.org/officeDocument/2006/relationships/slide" Target="slides/slide13.xml"/><Relationship Id="rId39" Type="http://schemas.openxmlformats.org/officeDocument/2006/relationships/font" Target="fonts/Rambla-bold.fntdata"/><Relationship Id="rId16" Type="http://schemas.openxmlformats.org/officeDocument/2006/relationships/slide" Target="slides/slide12.xml"/><Relationship Id="rId38" Type="http://schemas.openxmlformats.org/officeDocument/2006/relationships/font" Target="fonts/Rambla-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readwritethink.org/files/resources/interactives/cube_creator/" TargetMode="External"/><Relationship Id="rId3" Type="http://schemas.openxmlformats.org/officeDocument/2006/relationships/hyperlink" Target="http://www.readwritethink.org/classroom-resources/student-interactive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hotosforclass.com/"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mngalmoy.com/easter-rising-project.html" TargetMode="External"/><Relationship Id="rId3" Type="http://schemas.openxmlformats.org/officeDocument/2006/relationships/hyperlink" Target="http://www.animoto.com/"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ckr.com/photos/nlireland/albums/72157628305129213"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readwritethink.org/classroom-resources/student-interactives/timeline-30007.html" TargetMode="External"/><Relationship Id="rId3" Type="http://schemas.openxmlformats.org/officeDocument/2006/relationships/hyperlink" Target="http://www.irishtimes.com/culture/heritage/1916-schools/a-blow-by-blow-guide-to-the-easter-rising-1.2353931"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e.kahoot.it/#quiz/2357a759-a442-432d-b262-a38edeaa53a9"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theeasterrising.weebly.com/" TargetMode="External"/><Relationship Id="rId3" Type="http://schemas.openxmlformats.org/officeDocument/2006/relationships/hyperlink" Target="http://www.kanturkbns.com/1916-theme-page.html"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oilnet.ie/irishflag/" TargetMode="External"/><Relationship Id="rId3" Type="http://schemas.openxmlformats.org/officeDocument/2006/relationships/hyperlink" Target="www.scoilnet.i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dsttechnologyineducation.ie/ga/Technology/Schools-Broadband/Content-Filtering/Content-Filtering-for-Schools.htm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easter1916.ie/index.php/people/a-z/"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a:t>Tutor to introduce participants to the Cube Creator from ReadWriteThink (</a:t>
            </a:r>
            <a:r>
              <a:rPr lang="en-GB" u="sng">
                <a:solidFill>
                  <a:schemeClr val="hlink"/>
                </a:solidFill>
                <a:hlinkClick r:id="rId2"/>
              </a:rPr>
              <a:t>http://www.readwritethink.org/files/resources/interactives/cube_creator/</a:t>
            </a:r>
            <a:r>
              <a:rPr lang="en-GB"/>
              <a:t>) by stepping them through the process of creating a Bio Cube. Ask participants to select an individual from the previous resource and create a Bio Cube about their life. </a:t>
            </a:r>
          </a:p>
          <a:p>
            <a:pPr lvl="0" rtl="0">
              <a:spcBef>
                <a:spcPts val="0"/>
              </a:spcBef>
              <a:buNone/>
            </a:pPr>
            <a:r>
              <a:rPr lang="en-GB"/>
              <a:t>If a printer is present at your venue it would be a good opportunity to create a printed cube. Alternatively, you could have a printed version with you to demonstrate to the group.</a:t>
            </a:r>
          </a:p>
          <a:p>
            <a:pPr lvl="0" rtl="0">
              <a:spcBef>
                <a:spcPts val="0"/>
              </a:spcBef>
              <a:buNone/>
            </a:pPr>
            <a:r>
              <a:t/>
            </a:r>
            <a:endParaRPr/>
          </a:p>
          <a:p>
            <a:pPr lvl="0" rtl="0">
              <a:spcBef>
                <a:spcPts val="0"/>
              </a:spcBef>
              <a:buNone/>
            </a:pPr>
            <a:r>
              <a:rPr lang="en-GB"/>
              <a:t>If time permits you could demonstrate the other types of cube that are available and have a discussion on ways that they could be used in the classroom. Also, it is a good opportunity to demonstrate some of the other interactive resources that are available on the ReadWriteThink website: </a:t>
            </a:r>
            <a:r>
              <a:rPr lang="en-GB" u="sng">
                <a:solidFill>
                  <a:schemeClr val="hlink"/>
                </a:solidFill>
                <a:hlinkClick r:id="rId3"/>
              </a:rPr>
              <a:t>http://www.readwritethink.org/classroom-resources/student-interactives/</a:t>
            </a:r>
          </a:p>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1142982" y="685799"/>
            <a:ext cx="45717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0" name="Shape 170"/>
          <p:cNvSpPr txBox="1"/>
          <p:nvPr>
            <p:ph idx="1" type="body"/>
          </p:nvPr>
        </p:nvSpPr>
        <p:spPr>
          <a:xfrm>
            <a:off x="685800" y="4819650"/>
            <a:ext cx="5486399" cy="39431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GB" sz="1200" u="none" cap="none" strike="noStrike">
                <a:solidFill>
                  <a:schemeClr val="dk1"/>
                </a:solidFill>
                <a:latin typeface="Calibri"/>
                <a:ea typeface="Calibri"/>
                <a:cs typeface="Calibri"/>
                <a:sym typeface="Calibri"/>
              </a:rPr>
              <a:t>Cover key features as outlined above in the use of images and the need to respect copyright.</a:t>
            </a:r>
          </a:p>
          <a:p>
            <a:pPr indent="0" lvl="0" marL="0" marR="0" rtl="0" algn="l">
              <a:spcBef>
                <a:spcPts val="0"/>
              </a:spcBef>
              <a:buClr>
                <a:schemeClr val="dk1"/>
              </a:buClr>
              <a:buFont typeface="Calibri"/>
              <a:buNone/>
            </a:pPr>
            <a:r>
              <a:t/>
            </a:r>
            <a:endParaRPr sz="1200">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lang="en-GB" sz="1200">
                <a:solidFill>
                  <a:schemeClr val="dk1"/>
                </a:solidFill>
                <a:latin typeface="Calibri"/>
                <a:ea typeface="Calibri"/>
                <a:cs typeface="Calibri"/>
                <a:sym typeface="Calibri"/>
              </a:rPr>
              <a:t>This is potentially important if schools decide to make any publications about the 1916 Rising. They need to be mindful of where images are sourced as they could potentially be using images without permission. This would arise if a school were to produce a piece of material that was available publically e.g. magazine, book, post on a website or blog, a PowerPoint put up on a website, etc.</a:t>
            </a:r>
          </a:p>
          <a:p>
            <a:pPr indent="0" lvl="0" marL="0" marR="0" rtl="0" algn="l">
              <a:spcBef>
                <a:spcPts val="0"/>
              </a:spcBef>
              <a:buClr>
                <a:schemeClr val="dk1"/>
              </a:buClr>
              <a:buFont typeface="Calibri"/>
              <a:buNone/>
            </a:pPr>
            <a:r>
              <a:t/>
            </a:r>
            <a:endParaRPr b="0" i="0" sz="1200" u="none" cap="none" strike="noStrike">
              <a:solidFill>
                <a:schemeClr val="dk1"/>
              </a:solidFill>
              <a:latin typeface="Arial"/>
              <a:ea typeface="Arial"/>
              <a:cs typeface="Arial"/>
              <a:sym typeface="Arial"/>
            </a:endParaRPr>
          </a:p>
        </p:txBody>
      </p:sp>
      <p:sp>
        <p:nvSpPr>
          <p:cNvPr id="171" name="Shape 171"/>
          <p:cNvSpPr txBox="1"/>
          <p:nvPr>
            <p:ph idx="12" type="sldNum"/>
          </p:nvPr>
        </p:nvSpPr>
        <p:spPr>
          <a:xfrm>
            <a:off x="3884612" y="8685212"/>
            <a:ext cx="2971799" cy="457200"/>
          </a:xfrm>
          <a:prstGeom prst="rect">
            <a:avLst/>
          </a:prstGeom>
          <a:noFill/>
          <a:ln>
            <a:noFill/>
          </a:ln>
        </p:spPr>
        <p:txBody>
          <a:bodyPr anchorCtr="0" anchor="b" bIns="91425" lIns="91425" rIns="91425" tIns="9142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1142982" y="685799"/>
            <a:ext cx="45717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8" name="Shape 178"/>
          <p:cNvSpPr txBox="1"/>
          <p:nvPr>
            <p:ph idx="1" type="body"/>
          </p:nvPr>
        </p:nvSpPr>
        <p:spPr>
          <a:xfrm>
            <a:off x="685800" y="4819650"/>
            <a:ext cx="5486399" cy="39431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0" i="0" lang="en-GB" sz="1200" u="none" cap="none" strike="noStrike">
                <a:solidFill>
                  <a:schemeClr val="dk1"/>
                </a:solidFill>
                <a:latin typeface="Arial"/>
                <a:ea typeface="Arial"/>
                <a:cs typeface="Arial"/>
                <a:sym typeface="Arial"/>
              </a:rPr>
              <a:t>Google Image search is a great way of accessing images online but there are copyright issues if you are to reuse the image in a document or presentation. Some images will carry a copyright, some are free for use and others are undefined. If you use an image which is copyrighted or is undefined you could be infringing on copyright. If you find an image you really like there is the possibility of contacting the owner to seek permission to reuse the image. </a:t>
            </a:r>
          </a:p>
          <a:p>
            <a:pPr indent="0" lvl="0" marL="0" marR="0" rtl="0" algn="l">
              <a:spcBef>
                <a:spcPts val="0"/>
              </a:spcBef>
              <a:buClr>
                <a:schemeClr val="dk1"/>
              </a:buClr>
              <a:buFont typeface="Arial"/>
              <a:buNone/>
            </a:pPr>
            <a:r>
              <a:t/>
            </a:r>
            <a:endParaRPr sz="1200">
              <a:solidFill>
                <a:schemeClr val="dk1"/>
              </a:solidFill>
            </a:endParaRPr>
          </a:p>
          <a:p>
            <a:pPr indent="0" lvl="0" marL="0" marR="0" rtl="0" algn="l">
              <a:spcBef>
                <a:spcPts val="0"/>
              </a:spcBef>
              <a:buClr>
                <a:schemeClr val="dk1"/>
              </a:buClr>
              <a:buSzPct val="25000"/>
              <a:buFont typeface="Arial"/>
              <a:buNone/>
            </a:pPr>
            <a:r>
              <a:rPr lang="en-GB" sz="1200">
                <a:solidFill>
                  <a:schemeClr val="dk1"/>
                </a:solidFill>
              </a:rPr>
              <a:t>Perform a search for the term “Easter Rising” in Google Images. It is possible that if you take the images and reuse them for your own purposes that you could be infringing on someone’s copyright. Now change the search by selecting Search Tools -&gt; Usage Rights -&gt; Labeled for reuse with modification. You will probably see a smaller collection of images but all of the images can be used safely without infringing on any person’s copyright.</a:t>
            </a:r>
          </a:p>
          <a:p>
            <a:pPr indent="0" lvl="0" marL="0" marR="0" rtl="0" algn="l">
              <a:spcBef>
                <a:spcPts val="0"/>
              </a:spcBef>
              <a:buClr>
                <a:schemeClr val="dk1"/>
              </a:buClr>
              <a:buFont typeface="Arial"/>
              <a:buNone/>
            </a:pPr>
            <a:r>
              <a:t/>
            </a:r>
            <a:endParaRPr sz="1200">
              <a:solidFill>
                <a:schemeClr val="dk1"/>
              </a:solidFill>
            </a:endParaRPr>
          </a:p>
          <a:p>
            <a:pPr indent="0" lvl="0" marL="0" marR="0" rtl="0" algn="l">
              <a:spcBef>
                <a:spcPts val="0"/>
              </a:spcBef>
              <a:buClr>
                <a:schemeClr val="dk1"/>
              </a:buClr>
              <a:buSzPct val="25000"/>
              <a:buFont typeface="Arial"/>
              <a:buNone/>
            </a:pPr>
            <a:r>
              <a:rPr b="1" lang="en-GB" sz="1200">
                <a:solidFill>
                  <a:schemeClr val="dk1"/>
                </a:solidFill>
              </a:rPr>
              <a:t>Task:</a:t>
            </a:r>
            <a:r>
              <a:rPr lang="en-GB" sz="1200">
                <a:solidFill>
                  <a:schemeClr val="dk1"/>
                </a:solidFill>
              </a:rPr>
              <a:t> Compare a traditional image search with a search where the usage rights have been changed.</a:t>
            </a:r>
          </a:p>
        </p:txBody>
      </p:sp>
      <p:sp>
        <p:nvSpPr>
          <p:cNvPr id="179" name="Shape 179"/>
          <p:cNvSpPr txBox="1"/>
          <p:nvPr>
            <p:ph idx="12" type="sldNum"/>
          </p:nvPr>
        </p:nvSpPr>
        <p:spPr>
          <a:xfrm>
            <a:off x="3884612" y="8685212"/>
            <a:ext cx="2971799" cy="457200"/>
          </a:xfrm>
          <a:prstGeom prst="rect">
            <a:avLst/>
          </a:prstGeom>
          <a:noFill/>
          <a:ln>
            <a:noFill/>
          </a:ln>
        </p:spPr>
        <p:txBody>
          <a:bodyPr anchorCtr="0" anchor="b" bIns="91425" lIns="91425" rIns="91425" tIns="9142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1142982" y="685799"/>
            <a:ext cx="45717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6" name="Shape 186"/>
          <p:cNvSpPr txBox="1"/>
          <p:nvPr>
            <p:ph idx="1" type="body"/>
          </p:nvPr>
        </p:nvSpPr>
        <p:spPr>
          <a:xfrm>
            <a:off x="685800" y="4819650"/>
            <a:ext cx="5486399" cy="39431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GB" sz="1200" u="none" cap="none" strike="noStrike">
                <a:solidFill>
                  <a:schemeClr val="dk1"/>
                </a:solidFill>
                <a:latin typeface="Calibri"/>
                <a:ea typeface="Calibri"/>
                <a:cs typeface="Calibri"/>
                <a:sym typeface="Calibri"/>
              </a:rPr>
              <a:t>The Creative Commons search facility allows you to search a range of sites including Wikipedia, Flickr and Google Images for pictures that can be copied and edited freely without any copyright infringement.</a:t>
            </a:r>
          </a:p>
          <a:p>
            <a:pPr indent="0" lvl="0" marL="0" marR="0" rtl="0" algn="l">
              <a:spcBef>
                <a:spcPts val="0"/>
              </a:spcBef>
              <a:buClr>
                <a:schemeClr val="dk1"/>
              </a:buClr>
              <a:buFont typeface="Calibri"/>
              <a:buNone/>
            </a:pPr>
            <a:r>
              <a:t/>
            </a:r>
            <a:endParaRPr sz="1200">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lang="en-GB" sz="1200">
                <a:solidFill>
                  <a:schemeClr val="dk1"/>
                </a:solidFill>
                <a:latin typeface="Calibri"/>
                <a:ea typeface="Calibri"/>
                <a:cs typeface="Calibri"/>
                <a:sym typeface="Calibri"/>
              </a:rPr>
              <a:t>There is another website called </a:t>
            </a:r>
            <a:r>
              <a:rPr lang="en-GB" sz="1200" u="sng">
                <a:solidFill>
                  <a:schemeClr val="hlink"/>
                </a:solidFill>
                <a:latin typeface="Calibri"/>
                <a:ea typeface="Calibri"/>
                <a:cs typeface="Calibri"/>
                <a:sym typeface="Calibri"/>
                <a:hlinkClick r:id="rId2"/>
              </a:rPr>
              <a:t>http://www.photosforclass.com/</a:t>
            </a:r>
            <a:r>
              <a:rPr lang="en-GB" sz="1200">
                <a:solidFill>
                  <a:schemeClr val="dk1"/>
                </a:solidFill>
                <a:latin typeface="Calibri"/>
                <a:ea typeface="Calibri"/>
                <a:cs typeface="Calibri"/>
                <a:sym typeface="Calibri"/>
              </a:rPr>
              <a:t> that offers the same functionality. If time permits you could show this also</a:t>
            </a:r>
          </a:p>
          <a:p>
            <a:pPr indent="0" lvl="0" marL="0" marR="0" rtl="0" algn="l">
              <a:spcBef>
                <a:spcPts val="0"/>
              </a:spcBef>
              <a:buClr>
                <a:schemeClr val="dk1"/>
              </a:buClr>
              <a:buFont typeface="Calibri"/>
              <a:buNone/>
            </a:pPr>
            <a:r>
              <a:t/>
            </a:r>
            <a:endParaRPr sz="1200">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lang="en-GB" sz="1200">
                <a:solidFill>
                  <a:schemeClr val="dk1"/>
                </a:solidFill>
                <a:latin typeface="Calibri"/>
                <a:ea typeface="Calibri"/>
                <a:cs typeface="Calibri"/>
                <a:sym typeface="Calibri"/>
              </a:rPr>
              <a:t>Tutor first to show participants how to create a folder called “1916 Rising” . Tutor then to demonstrate how to save images from both Google Images and Flickr to this folder. Participants will need these images for the activity on the next slide.</a:t>
            </a:r>
          </a:p>
          <a:p>
            <a:pPr indent="0" lvl="0" marL="0" marR="0" rtl="0" algn="l">
              <a:spcBef>
                <a:spcPts val="0"/>
              </a:spcBef>
              <a:buClr>
                <a:schemeClr val="dk1"/>
              </a:buClr>
              <a:buFont typeface="Calibri"/>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Clr>
                <a:schemeClr val="dk1"/>
              </a:buClr>
              <a:buFont typeface="Arial"/>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Clr>
                <a:schemeClr val="dk1"/>
              </a:buClr>
              <a:buFont typeface="Arial"/>
              <a:buNone/>
            </a:pPr>
            <a:r>
              <a:t/>
            </a:r>
            <a:endParaRPr sz="1200">
              <a:solidFill>
                <a:schemeClr val="dk1"/>
              </a:solidFill>
            </a:endParaRPr>
          </a:p>
          <a:p>
            <a:pPr indent="0" lvl="0" marL="0" marR="0" rtl="0" algn="l">
              <a:spcBef>
                <a:spcPts val="0"/>
              </a:spcBef>
              <a:buClr>
                <a:schemeClr val="dk1"/>
              </a:buClr>
              <a:buFont typeface="Arial"/>
              <a:buNone/>
            </a:pPr>
            <a:r>
              <a:t/>
            </a:r>
            <a:endParaRPr sz="1200">
              <a:solidFill>
                <a:schemeClr val="dk1"/>
              </a:solidFill>
            </a:endParaRPr>
          </a:p>
        </p:txBody>
      </p:sp>
      <p:sp>
        <p:nvSpPr>
          <p:cNvPr id="187" name="Shape 187"/>
          <p:cNvSpPr txBox="1"/>
          <p:nvPr>
            <p:ph idx="12" type="sldNum"/>
          </p:nvPr>
        </p:nvSpPr>
        <p:spPr>
          <a:xfrm>
            <a:off x="3884612" y="8685212"/>
            <a:ext cx="2971799" cy="457200"/>
          </a:xfrm>
          <a:prstGeom prst="rect">
            <a:avLst/>
          </a:prstGeom>
          <a:noFill/>
          <a:ln>
            <a:noFill/>
          </a:ln>
        </p:spPr>
        <p:txBody>
          <a:bodyPr anchorCtr="0" anchor="b" bIns="91425" lIns="91425" rIns="91425" tIns="9142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91666"/>
              <a:buFont typeface="Arial"/>
              <a:buNone/>
            </a:pPr>
            <a:r>
              <a:rPr lang="en-GB" sz="1200">
                <a:solidFill>
                  <a:schemeClr val="dk1"/>
                </a:solidFill>
              </a:rPr>
              <a:t>Tutor to visit the webpage of Galmoy N.S. (</a:t>
            </a:r>
            <a:r>
              <a:rPr lang="en-GB" sz="1200" u="sng">
                <a:solidFill>
                  <a:schemeClr val="hlink"/>
                </a:solidFill>
                <a:hlinkClick r:id="rId2"/>
              </a:rPr>
              <a:t>http://www.smngalmoy.com/easter-rising-project.html</a:t>
            </a:r>
            <a:r>
              <a:rPr lang="en-GB" sz="1200">
                <a:solidFill>
                  <a:schemeClr val="dk1"/>
                </a:solidFill>
              </a:rPr>
              <a:t>) and show one of the Animoto videos created by students to the group.</a:t>
            </a:r>
          </a:p>
          <a:p>
            <a:pPr lvl="0" rtl="0">
              <a:spcBef>
                <a:spcPts val="0"/>
              </a:spcBef>
              <a:buClr>
                <a:schemeClr val="dk1"/>
              </a:buClr>
              <a:buSzPct val="91666"/>
              <a:buFont typeface="Arial"/>
              <a:buNone/>
            </a:pPr>
            <a:r>
              <a:t/>
            </a:r>
            <a:endParaRPr sz="1200">
              <a:solidFill>
                <a:schemeClr val="dk1"/>
              </a:solidFill>
            </a:endParaRPr>
          </a:p>
          <a:p>
            <a:pPr lvl="0" rtl="0">
              <a:spcBef>
                <a:spcPts val="0"/>
              </a:spcBef>
              <a:buClr>
                <a:schemeClr val="dk1"/>
              </a:buClr>
              <a:buSzPct val="91666"/>
              <a:buFont typeface="Arial"/>
              <a:buNone/>
            </a:pPr>
            <a:r>
              <a:rPr lang="en-GB" sz="1200">
                <a:solidFill>
                  <a:schemeClr val="dk1"/>
                </a:solidFill>
              </a:rPr>
              <a:t>Explain that Animoto is a web tool that can be used for digital storytelling. Users can add photos, videos, images from the web and music to create their own digital stories. Animoto provides templates that can be used and simplifies the process of creating a digital story. Once the story is finished it can be downloaded as a video, emailed and embedded on websites and blogs. This allows children to reach a wider audience with their stories.</a:t>
            </a:r>
          </a:p>
          <a:p>
            <a:pPr lvl="0" rtl="0">
              <a:spcBef>
                <a:spcPts val="0"/>
              </a:spcBef>
              <a:buClr>
                <a:schemeClr val="dk1"/>
              </a:buClr>
              <a:buSzPct val="91666"/>
              <a:buFont typeface="Arial"/>
              <a:buNone/>
            </a:pPr>
            <a:r>
              <a:t/>
            </a:r>
            <a:endParaRPr sz="1200">
              <a:solidFill>
                <a:schemeClr val="dk1"/>
              </a:solidFill>
            </a:endParaRPr>
          </a:p>
          <a:p>
            <a:pPr lvl="0" rtl="0">
              <a:spcBef>
                <a:spcPts val="0"/>
              </a:spcBef>
              <a:buNone/>
            </a:pPr>
            <a:r>
              <a:rPr lang="en-GB" sz="1200">
                <a:solidFill>
                  <a:schemeClr val="dk1"/>
                </a:solidFill>
              </a:rPr>
              <a:t>*Allow participants adequate time to create their own teacher account on </a:t>
            </a:r>
            <a:r>
              <a:rPr lang="en-GB" sz="1200" u="sng">
                <a:solidFill>
                  <a:schemeClr val="hlink"/>
                </a:solidFill>
                <a:hlinkClick r:id="rId3"/>
              </a:rPr>
              <a:t>www.animoto.com/</a:t>
            </a:r>
            <a:r>
              <a:rPr lang="en-GB" sz="1200">
                <a:solidFill>
                  <a:schemeClr val="dk1"/>
                </a:solidFill>
              </a:rPr>
              <a:t> </a:t>
            </a:r>
          </a:p>
          <a:p>
            <a:pPr lvl="0" rtl="0">
              <a:spcBef>
                <a:spcPts val="0"/>
              </a:spcBef>
              <a:buNone/>
            </a:pPr>
            <a:r>
              <a:t/>
            </a:r>
            <a:endParaRPr sz="1200">
              <a:solidFill>
                <a:schemeClr val="dk1"/>
              </a:solidFill>
            </a:endParaRPr>
          </a:p>
          <a:p>
            <a:pPr lvl="0" rtl="0">
              <a:spcBef>
                <a:spcPts val="0"/>
              </a:spcBef>
              <a:buNone/>
            </a:pPr>
            <a:r>
              <a:rPr lang="en-GB" sz="1200">
                <a:solidFill>
                  <a:schemeClr val="dk1"/>
                </a:solidFill>
              </a:rPr>
              <a:t>Instructions for setting up an Animoto Account:</a:t>
            </a:r>
          </a:p>
          <a:p>
            <a:pPr lvl="0" rtl="0">
              <a:spcBef>
                <a:spcPts val="0"/>
              </a:spcBef>
              <a:buNone/>
            </a:pPr>
            <a:r>
              <a:t/>
            </a:r>
            <a:endParaRPr sz="1200">
              <a:solidFill>
                <a:schemeClr val="dk1"/>
              </a:solidFill>
            </a:endParaRPr>
          </a:p>
          <a:p>
            <a:pPr lvl="0" rtl="0">
              <a:spcBef>
                <a:spcPts val="0"/>
              </a:spcBef>
              <a:buNone/>
            </a:pPr>
            <a:r>
              <a:rPr lang="en-GB" sz="1200">
                <a:solidFill>
                  <a:schemeClr val="dk1"/>
                </a:solidFill>
              </a:rPr>
              <a:t>                                    1. Sign up with your email</a:t>
            </a:r>
          </a:p>
          <a:p>
            <a:pPr lvl="0" rtl="0">
              <a:spcBef>
                <a:spcPts val="0"/>
              </a:spcBef>
              <a:buNone/>
            </a:pPr>
            <a:r>
              <a:rPr lang="en-GB" sz="1200">
                <a:solidFill>
                  <a:schemeClr val="dk1"/>
                </a:solidFill>
              </a:rPr>
              <a:t>                                    2. Take “Dashboard” out of url and type in /Education. (Business/Education appears)</a:t>
            </a:r>
          </a:p>
          <a:p>
            <a:pPr lvl="0" rtl="0">
              <a:spcBef>
                <a:spcPts val="0"/>
              </a:spcBef>
              <a:buNone/>
            </a:pPr>
            <a:r>
              <a:rPr lang="en-GB" sz="1200">
                <a:solidFill>
                  <a:schemeClr val="dk1"/>
                </a:solidFill>
              </a:rPr>
              <a:t>                                    3. Click on "Learn More" , blue writing in centre of page.</a:t>
            </a:r>
          </a:p>
          <a:p>
            <a:pPr lvl="0" rtl="0">
              <a:spcBef>
                <a:spcPts val="0"/>
              </a:spcBef>
              <a:buNone/>
            </a:pPr>
            <a:r>
              <a:rPr lang="en-GB" sz="1200">
                <a:solidFill>
                  <a:schemeClr val="dk1"/>
                </a:solidFill>
              </a:rPr>
              <a:t>                                    4. Click on "Apply now".  Fill in details but do not use a gmail address for your school.</a:t>
            </a:r>
          </a:p>
          <a:p>
            <a:pPr lvl="0" rtl="0">
              <a:spcBef>
                <a:spcPts val="0"/>
              </a:spcBef>
              <a:buNone/>
            </a:pPr>
            <a:r>
              <a:rPr lang="en-GB" sz="1200">
                <a:solidFill>
                  <a:schemeClr val="dk1"/>
                </a:solidFill>
              </a:rPr>
              <a:t>                                    No need to fill blog details.</a:t>
            </a:r>
          </a:p>
          <a:p>
            <a:pPr lvl="0" rtl="0">
              <a:spcBef>
                <a:spcPts val="0"/>
              </a:spcBef>
              <a:buNone/>
            </a:pPr>
            <a:r>
              <a:rPr lang="en-GB" sz="1200">
                <a:solidFill>
                  <a:schemeClr val="dk1"/>
                </a:solidFill>
              </a:rPr>
              <a:t>                                    5. Copy your promo code.</a:t>
            </a:r>
          </a:p>
          <a:p>
            <a:pPr lvl="0" rtl="0">
              <a:spcBef>
                <a:spcPts val="0"/>
              </a:spcBef>
              <a:buNone/>
            </a:pPr>
            <a:r>
              <a:rPr lang="en-GB" sz="1200">
                <a:solidFill>
                  <a:schemeClr val="dk1"/>
                </a:solidFill>
              </a:rPr>
              <a:t>                                    7. Go back to your Animoto home page (take /Business/Education out of url)</a:t>
            </a:r>
          </a:p>
          <a:p>
            <a:pPr lvl="0" rtl="0">
              <a:spcBef>
                <a:spcPts val="0"/>
              </a:spcBef>
              <a:buNone/>
            </a:pPr>
            <a:r>
              <a:rPr lang="en-GB" sz="1200">
                <a:solidFill>
                  <a:schemeClr val="dk1"/>
                </a:solidFill>
              </a:rPr>
              <a:t>                                    8. Click on “Account” on left panel</a:t>
            </a:r>
          </a:p>
          <a:p>
            <a:pPr lvl="0" rtl="0">
              <a:spcBef>
                <a:spcPts val="0"/>
              </a:spcBef>
              <a:buNone/>
            </a:pPr>
            <a:r>
              <a:rPr lang="en-GB" sz="1200">
                <a:solidFill>
                  <a:schemeClr val="dk1"/>
                </a:solidFill>
              </a:rPr>
              <a:t>                                    9. Paste your code into the box.</a:t>
            </a:r>
          </a:p>
          <a:p>
            <a:pPr lvl="0" rtl="0">
              <a:spcBef>
                <a:spcPts val="0"/>
              </a:spcBef>
              <a:buNone/>
            </a:pPr>
            <a:r>
              <a:rPr lang="en-GB" sz="1200">
                <a:solidFill>
                  <a:schemeClr val="dk1"/>
                </a:solidFill>
              </a:rPr>
              <a:t>                                   10. Click on "Submit code".</a:t>
            </a:r>
          </a:p>
          <a:p>
            <a:pPr lvl="0" rtl="0">
              <a:spcBef>
                <a:spcPts val="0"/>
              </a:spcBef>
              <a:buNone/>
            </a:pPr>
            <a:r>
              <a:rPr lang="en-GB" sz="1200">
                <a:solidFill>
                  <a:schemeClr val="dk1"/>
                </a:solidFill>
              </a:rPr>
              <a:t>                                    You now have an Animoto account for a year. Can reapply next year.</a:t>
            </a:r>
          </a:p>
          <a:p>
            <a:pPr lvl="0" rtl="0">
              <a:spcBef>
                <a:spcPts val="0"/>
              </a:spcBef>
              <a:buNone/>
            </a:pPr>
            <a:r>
              <a:t/>
            </a:r>
            <a:endParaRPr sz="1200">
              <a:solidFill>
                <a:schemeClr val="dk1"/>
              </a:solidFill>
            </a:endParaRPr>
          </a:p>
          <a:p>
            <a:pPr lvl="0" rtl="0">
              <a:spcBef>
                <a:spcPts val="0"/>
              </a:spcBef>
              <a:buNone/>
            </a:pPr>
            <a:r>
              <a:t/>
            </a:r>
            <a:endParaRPr b="1" sz="1200">
              <a:solidFill>
                <a:schemeClr val="dk1"/>
              </a:solidFill>
            </a:endParaRPr>
          </a:p>
          <a:p>
            <a:pPr lvl="0" rtl="0">
              <a:spcBef>
                <a:spcPts val="0"/>
              </a:spcBef>
              <a:buClr>
                <a:schemeClr val="dk1"/>
              </a:buClr>
              <a:buSzPct val="91666"/>
              <a:buFont typeface="Arial"/>
              <a:buNone/>
            </a:pPr>
            <a:r>
              <a:t/>
            </a:r>
            <a:endParaRPr sz="1200">
              <a:solidFill>
                <a:schemeClr val="dk1"/>
              </a:solidFill>
            </a:endParaRPr>
          </a:p>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a:t>This task will take some time and participants will probably need some assistance. Give plenty of time and if people complete their videos share them with the group.</a:t>
            </a:r>
          </a:p>
          <a:p>
            <a:pPr lvl="0" rtl="0">
              <a:spcBef>
                <a:spcPts val="0"/>
              </a:spcBef>
              <a:buNone/>
            </a:pPr>
            <a:r>
              <a:t/>
            </a:r>
            <a:endParaRPr/>
          </a:p>
          <a:p>
            <a:pPr lvl="0">
              <a:spcBef>
                <a:spcPts val="0"/>
              </a:spcBef>
              <a:buNone/>
            </a:pPr>
            <a:r>
              <a:rPr lang="en-GB"/>
              <a:t>The National Library photos can be accessed here: </a:t>
            </a:r>
            <a:r>
              <a:rPr lang="en-GB" u="sng">
                <a:solidFill>
                  <a:schemeClr val="hlink"/>
                </a:solidFill>
                <a:hlinkClick r:id="rId2"/>
              </a:rPr>
              <a:t>https://www.flickr.com/photos/nlireland/albums/72157628305129213</a:t>
            </a:r>
            <a:r>
              <a:rPr lang="en-GB"/>
              <a:t>. While they do not have a Creative Commons licence it states that there is “No known Copyright Restrictions”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GB"/>
              <a:t>Tutor to demonstrate the website to the group and highlight areas of interest. Give participants time to try out the interactive proclamation and to find other resources for their class.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GB"/>
              <a:t>Tutor needs to demonstrate how to create a timeline using the ReadWriteThink resource (</a:t>
            </a:r>
            <a:r>
              <a:rPr lang="en-GB" u="sng">
                <a:solidFill>
                  <a:schemeClr val="hlink"/>
                </a:solidFill>
                <a:hlinkClick r:id="rId2"/>
              </a:rPr>
              <a:t>http://www.readwritethink.org/classroom-resources/student-interactives/timeline-30007.html</a:t>
            </a:r>
            <a:r>
              <a:rPr lang="en-GB"/>
              <a:t>) . The Irish Times article could be useful to assist participants, it can be accessed here: </a:t>
            </a:r>
            <a:r>
              <a:rPr lang="en-GB" u="sng">
                <a:solidFill>
                  <a:schemeClr val="hlink"/>
                </a:solidFill>
                <a:hlinkClick r:id="rId3"/>
              </a:rPr>
              <a:t>http://www.irishtimes.com/culture/heritage/1916-schools/a-blow-by-blow-guide-to-the-easter-rising-1.2353931</a:t>
            </a:r>
            <a:r>
              <a:rPr lang="en-GB"/>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91666"/>
              <a:buFont typeface="Arial"/>
              <a:buNone/>
            </a:pPr>
            <a:r>
              <a:rPr lang="en-GB" sz="1200">
                <a:solidFill>
                  <a:schemeClr val="dk1"/>
                </a:solidFill>
                <a:latin typeface="Calibri"/>
                <a:ea typeface="Calibri"/>
                <a:cs typeface="Calibri"/>
                <a:sym typeface="Calibri"/>
              </a:rPr>
              <a:t>Introduce Kahoot by asking the group to participate in a sample quiz on the 1916 Rising. This quiz has been created by a Mister Keogh. There are many Irish teachers now making Kahoot quizzes and these can be searched for</a:t>
            </a:r>
          </a:p>
          <a:p>
            <a:pPr lvl="0" rtl="0">
              <a:lnSpc>
                <a:spcPct val="115000"/>
              </a:lnSpc>
              <a:spcBef>
                <a:spcPts val="0"/>
              </a:spcBef>
              <a:buClr>
                <a:schemeClr val="dk1"/>
              </a:buClr>
              <a:buSzPct val="91666"/>
              <a:buFont typeface="Arial"/>
              <a:buNone/>
            </a:pPr>
            <a:r>
              <a:rPr lang="en-GB" sz="1200">
                <a:solidFill>
                  <a:schemeClr val="dk1"/>
                </a:solidFill>
                <a:latin typeface="Calibri"/>
                <a:ea typeface="Calibri"/>
                <a:cs typeface="Calibri"/>
                <a:sym typeface="Calibri"/>
              </a:rPr>
              <a:t>To run this quiz the tutor will need to create their own account and then search the public gallery for “Irish Landmarks”. It should be top of the list and have the username: pdst primary. On the day of the workshop the tutor will need to perform this search and hit the “Play” button to start the quiz for participants. It is available from this link: </a:t>
            </a:r>
            <a:r>
              <a:rPr lang="en-GB" sz="1200" u="sng">
                <a:solidFill>
                  <a:schemeClr val="hlink"/>
                </a:solidFill>
                <a:latin typeface="Calibri"/>
                <a:ea typeface="Calibri"/>
                <a:cs typeface="Calibri"/>
                <a:sym typeface="Calibri"/>
                <a:hlinkClick r:id="rId2"/>
              </a:rPr>
              <a:t>https://create.kahoot.it/#quiz/2357a759-a442-432d-b262-a38edeaa53a9</a:t>
            </a:r>
          </a:p>
          <a:p>
            <a:pPr lvl="0" rtl="0">
              <a:lnSpc>
                <a:spcPct val="115000"/>
              </a:lnSpc>
              <a:spcBef>
                <a:spcPts val="0"/>
              </a:spcBef>
              <a:buClr>
                <a:schemeClr val="dk1"/>
              </a:buClr>
              <a:buSzPct val="91666"/>
              <a:buFont typeface="Arial"/>
              <a:buNone/>
            </a:pPr>
            <a:r>
              <a:rPr lang="en-GB" sz="1200">
                <a:solidFill>
                  <a:schemeClr val="dk1"/>
                </a:solidFill>
                <a:latin typeface="Calibri"/>
                <a:ea typeface="Calibri"/>
                <a:cs typeface="Calibri"/>
                <a:sym typeface="Calibri"/>
              </a:rPr>
              <a:t>Show the group how the results can be collected by the teacher at the end.</a:t>
            </a:r>
          </a:p>
          <a:p>
            <a:pPr lvl="0" rtl="0">
              <a:lnSpc>
                <a:spcPct val="115000"/>
              </a:lnSpc>
              <a:spcBef>
                <a:spcPts val="0"/>
              </a:spcBef>
              <a:buClr>
                <a:schemeClr val="dk1"/>
              </a:buClr>
              <a:buSzPct val="91666"/>
              <a:buFont typeface="Arial"/>
              <a:buNone/>
            </a:pPr>
            <a:r>
              <a:t/>
            </a:r>
            <a:endParaRPr sz="1200">
              <a:solidFill>
                <a:schemeClr val="dk1"/>
              </a:solidFill>
              <a:latin typeface="Calibri"/>
              <a:ea typeface="Calibri"/>
              <a:cs typeface="Calibri"/>
              <a:sym typeface="Calibri"/>
            </a:endParaRPr>
          </a:p>
          <a:p>
            <a:pPr lvl="0" rtl="0">
              <a:lnSpc>
                <a:spcPct val="115000"/>
              </a:lnSpc>
              <a:spcBef>
                <a:spcPts val="0"/>
              </a:spcBef>
              <a:buClr>
                <a:schemeClr val="dk1"/>
              </a:buClr>
              <a:buSzPct val="91666"/>
              <a:buFont typeface="Arial"/>
              <a:buNone/>
            </a:pPr>
            <a:r>
              <a:t/>
            </a:r>
            <a:endParaRPr sz="1200">
              <a:solidFill>
                <a:schemeClr val="dk1"/>
              </a:solidFill>
              <a:latin typeface="Calibri"/>
              <a:ea typeface="Calibri"/>
              <a:cs typeface="Calibri"/>
              <a:sym typeface="Calibri"/>
            </a:endParaRPr>
          </a:p>
          <a:p>
            <a:pPr lvl="0" rtl="0">
              <a:lnSpc>
                <a:spcPct val="115000"/>
              </a:lnSpc>
              <a:spcBef>
                <a:spcPts val="0"/>
              </a:spcBef>
              <a:buClr>
                <a:schemeClr val="dk1"/>
              </a:buClr>
              <a:buSzPct val="91666"/>
              <a:buFont typeface="Arial"/>
              <a:buNone/>
            </a:pPr>
            <a:r>
              <a:t/>
            </a:r>
            <a:endParaRPr sz="1200">
              <a:solidFill>
                <a:schemeClr val="dk1"/>
              </a:solidFill>
              <a:latin typeface="Calibri"/>
              <a:ea typeface="Calibri"/>
              <a:cs typeface="Calibri"/>
              <a:sym typeface="Calibri"/>
            </a:endParaRPr>
          </a:p>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GB">
                <a:solidFill>
                  <a:schemeClr val="dk1"/>
                </a:solidFill>
              </a:rPr>
              <a:t>Overview of course objectives to be provided to all participants.</a:t>
            </a:r>
          </a:p>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91666"/>
              <a:buFont typeface="Arial"/>
              <a:buNone/>
            </a:pPr>
            <a:r>
              <a:rPr lang="en-GB" sz="1200">
                <a:solidFill>
                  <a:schemeClr val="dk1"/>
                </a:solidFill>
                <a:latin typeface="Calibri"/>
                <a:ea typeface="Calibri"/>
                <a:cs typeface="Calibri"/>
                <a:sym typeface="Calibri"/>
              </a:rPr>
              <a:t>Go through the process of creating a quiz in Kahoot – including adding in pictures or videos.</a:t>
            </a:r>
          </a:p>
          <a:p>
            <a:pPr lvl="0" rtl="0">
              <a:lnSpc>
                <a:spcPct val="115000"/>
              </a:lnSpc>
              <a:spcBef>
                <a:spcPts val="0"/>
              </a:spcBef>
              <a:buClr>
                <a:schemeClr val="dk1"/>
              </a:buClr>
              <a:buSzPct val="91666"/>
              <a:buFont typeface="Arial"/>
              <a:buNone/>
            </a:pPr>
            <a:r>
              <a:rPr lang="en-GB" sz="1200">
                <a:solidFill>
                  <a:schemeClr val="dk1"/>
                </a:solidFill>
                <a:latin typeface="Calibri"/>
                <a:ea typeface="Calibri"/>
                <a:cs typeface="Calibri"/>
                <a:sym typeface="Calibri"/>
              </a:rPr>
              <a:t>Show how the time limit can be changed on a question to allow for group collaboration</a:t>
            </a:r>
          </a:p>
          <a:p>
            <a:pPr lvl="0" rtl="0">
              <a:lnSpc>
                <a:spcPct val="115000"/>
              </a:lnSpc>
              <a:spcBef>
                <a:spcPts val="0"/>
              </a:spcBef>
              <a:buClr>
                <a:schemeClr val="dk1"/>
              </a:buClr>
              <a:buSzPct val="91666"/>
              <a:buFont typeface="Arial"/>
              <a:buNone/>
            </a:pPr>
            <a:r>
              <a:rPr lang="en-GB" sz="1200">
                <a:solidFill>
                  <a:schemeClr val="dk1"/>
                </a:solidFill>
                <a:latin typeface="Calibri"/>
                <a:ea typeface="Calibri"/>
                <a:cs typeface="Calibri"/>
                <a:sym typeface="Calibri"/>
              </a:rPr>
              <a:t>Show how to start the quiz in a group setting and get participants to join by giving the game pin</a:t>
            </a:r>
          </a:p>
          <a:p>
            <a:pPr lvl="0" rtl="0">
              <a:lnSpc>
                <a:spcPct val="115000"/>
              </a:lnSpc>
              <a:spcBef>
                <a:spcPts val="0"/>
              </a:spcBef>
              <a:buClr>
                <a:schemeClr val="dk1"/>
              </a:buClr>
              <a:buSzPct val="91666"/>
              <a:buFont typeface="Arial"/>
              <a:buNone/>
            </a:pPr>
            <a:r>
              <a:rPr lang="en-GB" sz="1200">
                <a:solidFill>
                  <a:schemeClr val="dk1"/>
                </a:solidFill>
                <a:latin typeface="Calibri"/>
                <a:ea typeface="Calibri"/>
                <a:cs typeface="Calibri"/>
                <a:sym typeface="Calibri"/>
              </a:rPr>
              <a:t>Show how to search for public quizzes</a:t>
            </a:r>
          </a:p>
          <a:p>
            <a:pPr lvl="0" rtl="0">
              <a:lnSpc>
                <a:spcPct val="115000"/>
              </a:lnSpc>
              <a:spcBef>
                <a:spcPts val="0"/>
              </a:spcBef>
              <a:buClr>
                <a:schemeClr val="dk1"/>
              </a:buClr>
              <a:buSzPct val="91666"/>
              <a:buFont typeface="Arial"/>
              <a:buNone/>
            </a:pPr>
            <a:r>
              <a:rPr lang="en-GB" sz="1200">
                <a:solidFill>
                  <a:schemeClr val="dk1"/>
                </a:solidFill>
                <a:latin typeface="Calibri"/>
                <a:ea typeface="Calibri"/>
                <a:cs typeface="Calibri"/>
                <a:sym typeface="Calibri"/>
              </a:rPr>
              <a:t>Briefly demonstrate the discussion forum and quiz facility</a:t>
            </a:r>
          </a:p>
          <a:p>
            <a:pPr lvl="0" rtl="0">
              <a:lnSpc>
                <a:spcPct val="115000"/>
              </a:lnSpc>
              <a:spcBef>
                <a:spcPts val="0"/>
              </a:spcBef>
              <a:buClr>
                <a:schemeClr val="dk1"/>
              </a:buClr>
              <a:buSzPct val="91666"/>
              <a:buFont typeface="Arial"/>
              <a:buNone/>
            </a:pPr>
            <a:r>
              <a:rPr lang="en-GB" sz="1200">
                <a:solidFill>
                  <a:schemeClr val="dk1"/>
                </a:solidFill>
                <a:latin typeface="Calibri"/>
                <a:ea typeface="Calibri"/>
                <a:cs typeface="Calibri"/>
                <a:sym typeface="Calibri"/>
              </a:rPr>
              <a:t>The next stage is guiding participants through the initial steps in creating an account i.e. select quiz, name quiz, add question, add answers before deciding on audience, private versus public setting and finally description (10 – 15 mins)</a:t>
            </a:r>
          </a:p>
          <a:p>
            <a:pPr lvl="0" rtl="0">
              <a:lnSpc>
                <a:spcPct val="115000"/>
              </a:lnSpc>
              <a:spcBef>
                <a:spcPts val="0"/>
              </a:spcBef>
              <a:buClr>
                <a:schemeClr val="dk1"/>
              </a:buClr>
              <a:buSzPct val="91666"/>
              <a:buFont typeface="Arial"/>
              <a:buNone/>
            </a:pPr>
            <a:r>
              <a:rPr lang="en-GB" sz="1200">
                <a:solidFill>
                  <a:schemeClr val="dk1"/>
                </a:solidFill>
                <a:latin typeface="Calibri"/>
                <a:ea typeface="Calibri"/>
                <a:cs typeface="Calibri"/>
                <a:sym typeface="Calibri"/>
              </a:rPr>
              <a:t>Ask Participants to create a 1916 themed with 5 questions, including some pictures.</a:t>
            </a:r>
          </a:p>
          <a:p>
            <a:pPr lvl="0" rtl="0">
              <a:lnSpc>
                <a:spcPct val="115000"/>
              </a:lnSpc>
              <a:spcBef>
                <a:spcPts val="0"/>
              </a:spcBef>
              <a:buClr>
                <a:schemeClr val="dk1"/>
              </a:buClr>
              <a:buSzPct val="91666"/>
              <a:buFont typeface="Arial"/>
              <a:buNone/>
            </a:pPr>
            <a:r>
              <a:rPr lang="en-GB" sz="1200">
                <a:solidFill>
                  <a:schemeClr val="dk1"/>
                </a:solidFill>
                <a:latin typeface="Calibri"/>
                <a:ea typeface="Calibri"/>
                <a:cs typeface="Calibri"/>
                <a:sym typeface="Calibri"/>
              </a:rPr>
              <a:t>If time permits run one of the quizzes for the group.</a:t>
            </a:r>
          </a:p>
          <a:p>
            <a:pPr lvl="0" rtl="0">
              <a:lnSpc>
                <a:spcPct val="115000"/>
              </a:lnSpc>
              <a:spcBef>
                <a:spcPts val="0"/>
              </a:spcBef>
              <a:buClr>
                <a:schemeClr val="dk1"/>
              </a:buClr>
              <a:buSzPct val="91666"/>
              <a:buFont typeface="Arial"/>
              <a:buNone/>
            </a:pPr>
            <a:r>
              <a:t/>
            </a:r>
            <a:endParaRPr sz="1200">
              <a:solidFill>
                <a:schemeClr val="dk1"/>
              </a:solidFill>
              <a:latin typeface="Calibri"/>
              <a:ea typeface="Calibri"/>
              <a:cs typeface="Calibri"/>
              <a:sym typeface="Calibri"/>
            </a:endParaRPr>
          </a:p>
          <a:p>
            <a:pPr lvl="0" rtl="0">
              <a:lnSpc>
                <a:spcPct val="115000"/>
              </a:lnSpc>
              <a:spcBef>
                <a:spcPts val="0"/>
              </a:spcBef>
              <a:buClr>
                <a:schemeClr val="dk1"/>
              </a:buClr>
              <a:buSzPct val="91666"/>
              <a:buFont typeface="Arial"/>
              <a:buNone/>
            </a:pPr>
            <a:r>
              <a:rPr b="1" lang="en-GB" sz="1200">
                <a:solidFill>
                  <a:schemeClr val="dk1"/>
                </a:solidFill>
                <a:latin typeface="Calibri"/>
                <a:ea typeface="Calibri"/>
                <a:cs typeface="Calibri"/>
                <a:sym typeface="Calibri"/>
              </a:rPr>
              <a:t>NB Tutors need to create their own Kahoot Account before running this session*</a:t>
            </a:r>
          </a:p>
          <a:p>
            <a:pPr lvl="0" rtl="0">
              <a:spcBef>
                <a:spcPts val="0"/>
              </a:spcBef>
              <a:buClr>
                <a:schemeClr val="dk1"/>
              </a:buClr>
              <a:buSzPct val="25000"/>
              <a:buFont typeface="Calibri"/>
              <a:buNone/>
            </a:pPr>
            <a:r>
              <a:t/>
            </a:r>
            <a:endParaRPr sz="1200">
              <a:solidFill>
                <a:schemeClr val="dk1"/>
              </a:solidFill>
              <a:latin typeface="Calibri"/>
              <a:ea typeface="Calibri"/>
              <a:cs typeface="Calibri"/>
              <a:sym typeface="Calibri"/>
            </a:endParaRPr>
          </a:p>
          <a:p>
            <a:pPr lvl="0" rtl="0">
              <a:spcBef>
                <a:spcPts val="0"/>
              </a:spcBef>
              <a:buClr>
                <a:schemeClr val="dk1"/>
              </a:buClr>
              <a:buSzPct val="25000"/>
              <a:buFont typeface="Calibri"/>
              <a:buNone/>
            </a:pPr>
            <a:r>
              <a:t/>
            </a:r>
            <a:endParaRPr b="1" sz="1200">
              <a:solidFill>
                <a:schemeClr val="dk1"/>
              </a:solidFill>
              <a:latin typeface="Calibri"/>
              <a:ea typeface="Calibri"/>
              <a:cs typeface="Calibri"/>
              <a:sym typeface="Calibri"/>
            </a:endParaRPr>
          </a:p>
          <a:p>
            <a:pPr lvl="0" rtl="0">
              <a:spcBef>
                <a:spcPts val="0"/>
              </a:spcBef>
              <a:buClr>
                <a:schemeClr val="dk1"/>
              </a:buClr>
              <a:buSzPct val="25000"/>
              <a:buFont typeface="Calibri"/>
              <a:buNone/>
            </a:pPr>
            <a:r>
              <a:t/>
            </a:r>
            <a:endParaRPr sz="1400">
              <a:solidFill>
                <a:schemeClr val="dk1"/>
              </a:solidFill>
            </a:endParaRPr>
          </a:p>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a:t>This is an opportunity for teachers to explore and assess different resources that are available to them when they return to school.</a:t>
            </a:r>
          </a:p>
          <a:p>
            <a:pPr lvl="0" rtl="0">
              <a:spcBef>
                <a:spcPts val="0"/>
              </a:spcBef>
              <a:buNone/>
            </a:pPr>
            <a:r>
              <a:t/>
            </a:r>
            <a:endParaRPr/>
          </a:p>
          <a:p>
            <a:pPr lvl="0">
              <a:spcBef>
                <a:spcPts val="0"/>
              </a:spcBef>
              <a:buNone/>
            </a:pPr>
            <a:r>
              <a:rPr lang="en-GB"/>
              <a:t>They may well say that the final resource is best suited to children. Britannica School is available to all teachers and students in school and at home. The tutor should spend some time demonstrating the main features of Britannica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a:t>Show the group the resources that these 2 schools are producing. They are both works in progress.</a:t>
            </a:r>
          </a:p>
          <a:p>
            <a:pPr lvl="0" rtl="0">
              <a:spcBef>
                <a:spcPts val="0"/>
              </a:spcBef>
              <a:buNone/>
            </a:pPr>
            <a:r>
              <a:t/>
            </a:r>
            <a:endParaRPr/>
          </a:p>
          <a:p>
            <a:pPr lvl="0" rtl="0">
              <a:spcBef>
                <a:spcPts val="0"/>
              </a:spcBef>
              <a:buNone/>
            </a:pPr>
            <a:r>
              <a:rPr lang="en-GB"/>
              <a:t>St. Joseph’s Co-ed, East Wall</a:t>
            </a:r>
          </a:p>
          <a:p>
            <a:pPr lvl="0" rtl="0">
              <a:spcBef>
                <a:spcPts val="0"/>
              </a:spcBef>
              <a:buNone/>
            </a:pPr>
            <a:r>
              <a:rPr lang="en-GB" u="sng">
                <a:solidFill>
                  <a:schemeClr val="hlink"/>
                </a:solidFill>
                <a:hlinkClick r:id="rId2"/>
              </a:rPr>
              <a:t>http://theeasterrising.weebly.com/</a:t>
            </a:r>
          </a:p>
          <a:p>
            <a:pPr lvl="0" rtl="0">
              <a:spcBef>
                <a:spcPts val="0"/>
              </a:spcBef>
              <a:buNone/>
            </a:pPr>
            <a:r>
              <a:t/>
            </a:r>
            <a:endParaRPr/>
          </a:p>
          <a:p>
            <a:pPr lvl="0" rtl="0">
              <a:spcBef>
                <a:spcPts val="0"/>
              </a:spcBef>
              <a:buNone/>
            </a:pPr>
            <a:r>
              <a:t/>
            </a:r>
            <a:endParaRPr/>
          </a:p>
          <a:p>
            <a:pPr lvl="0" rtl="0">
              <a:spcBef>
                <a:spcPts val="0"/>
              </a:spcBef>
              <a:buNone/>
            </a:pPr>
            <a:r>
              <a:rPr lang="en-GB"/>
              <a:t>St. Colman’s BNS, Kanturk</a:t>
            </a:r>
          </a:p>
          <a:p>
            <a:pPr lvl="0" rtl="0">
              <a:spcBef>
                <a:spcPts val="0"/>
              </a:spcBef>
              <a:buNone/>
            </a:pPr>
            <a:r>
              <a:rPr lang="en-GB" u="sng">
                <a:solidFill>
                  <a:schemeClr val="hlink"/>
                </a:solidFill>
                <a:hlinkClick r:id="rId3"/>
              </a:rPr>
              <a:t>http://www.kanturkbns.com/1916-theme-page.html</a:t>
            </a:r>
          </a:p>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GB"/>
              <a:t>Give the group time to explore the content on this webpage.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a:t>Allow teachers time to reflect upon and discuss the points above.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84" name="Shape 2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GB"/>
              <a:t>Information regarding further PDST Technology in Education workshops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GB">
                <a:solidFill>
                  <a:schemeClr val="dk1"/>
                </a:solidFill>
              </a:rPr>
              <a:t>Promote future PDST term-time workshops</a:t>
            </a:r>
          </a:p>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GB"/>
              <a:t>These 2 quotes are taken directly from the Primary History Curriculum and highlight the positive role that ICT can play in teaching and learning about history.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a:t>Tutor to demonstrate the New Irish Flag website (</a:t>
            </a:r>
            <a:r>
              <a:rPr lang="en-GB" u="sng">
                <a:solidFill>
                  <a:schemeClr val="hlink"/>
                </a:solidFill>
                <a:hlinkClick r:id="rId2"/>
              </a:rPr>
              <a:t>https://www.scoilnet.ie/irishflag/</a:t>
            </a:r>
            <a:r>
              <a:rPr lang="en-GB"/>
              <a:t>) and go through the main features with the participants. Give them time to do some further exploring of the site.</a:t>
            </a:r>
          </a:p>
          <a:p>
            <a:pPr lvl="0" rtl="0">
              <a:spcBef>
                <a:spcPts val="0"/>
              </a:spcBef>
              <a:buNone/>
            </a:pPr>
            <a:r>
              <a:t/>
            </a:r>
            <a:endParaRPr/>
          </a:p>
          <a:p>
            <a:pPr lvl="0">
              <a:spcBef>
                <a:spcPts val="0"/>
              </a:spcBef>
              <a:buNone/>
            </a:pPr>
            <a:r>
              <a:rPr lang="en-GB"/>
              <a:t>Show participants how to search for items on Scoilnet by visiting </a:t>
            </a:r>
            <a:r>
              <a:rPr lang="en-GB" u="sng">
                <a:solidFill>
                  <a:schemeClr val="hlink"/>
                </a:solidFill>
                <a:hlinkClick r:id="rId3"/>
              </a:rPr>
              <a:t>www.scoilnet.ie</a:t>
            </a:r>
            <a:r>
              <a:rPr lang="en-GB"/>
              <a:t> and typing “1916” into the search bar. Show how results can be filtered by class level, etc. Give participants some time to explore the resources relating to 1916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sz="1200">
                <a:solidFill>
                  <a:schemeClr val="dk1"/>
                </a:solidFill>
                <a:latin typeface="Quattrocento"/>
                <a:ea typeface="Quattrocento"/>
                <a:cs typeface="Quattrocento"/>
                <a:sym typeface="Quattrocento"/>
              </a:rPr>
              <a:t>Navigate to www.scoilnet.ie</a:t>
            </a:r>
          </a:p>
          <a:p>
            <a:pPr lvl="0" rtl="0">
              <a:spcBef>
                <a:spcPts val="0"/>
              </a:spcBef>
              <a:buNone/>
            </a:pPr>
            <a:r>
              <a:rPr lang="en-GB" sz="1200">
                <a:solidFill>
                  <a:schemeClr val="dk1"/>
                </a:solidFill>
                <a:latin typeface="Quattrocento"/>
                <a:ea typeface="Quattrocento"/>
                <a:cs typeface="Quattrocento"/>
                <a:sym typeface="Quattrocento"/>
              </a:rPr>
              <a:t>Navigate to Britannica</a:t>
            </a:r>
          </a:p>
          <a:p>
            <a:pPr lvl="0" rtl="0">
              <a:spcBef>
                <a:spcPts val="0"/>
              </a:spcBef>
              <a:buNone/>
            </a:pPr>
            <a:r>
              <a:rPr lang="en-GB" sz="1200">
                <a:solidFill>
                  <a:schemeClr val="dk1"/>
                </a:solidFill>
                <a:latin typeface="Quattrocento"/>
                <a:ea typeface="Quattrocento"/>
                <a:cs typeface="Quattrocento"/>
                <a:sym typeface="Quattrocento"/>
              </a:rPr>
              <a:t>Demonstrate:</a:t>
            </a:r>
          </a:p>
          <a:p>
            <a:pPr indent="-292100" lvl="0" marL="342900" rtl="0">
              <a:spcBef>
                <a:spcPts val="0"/>
              </a:spcBef>
              <a:buClr>
                <a:schemeClr val="dk1"/>
              </a:buClr>
              <a:buSzPct val="100000"/>
              <a:buChar char="•"/>
            </a:pPr>
            <a:r>
              <a:rPr lang="en-GB" sz="1200">
                <a:solidFill>
                  <a:schemeClr val="dk1"/>
                </a:solidFill>
                <a:latin typeface="Quattrocento"/>
                <a:ea typeface="Quattrocento"/>
                <a:cs typeface="Quattrocento"/>
                <a:sym typeface="Quattrocento"/>
              </a:rPr>
              <a:t>Three levels</a:t>
            </a:r>
          </a:p>
          <a:p>
            <a:pPr indent="-292100" lvl="0" marL="342900" rtl="0">
              <a:spcBef>
                <a:spcPts val="0"/>
              </a:spcBef>
              <a:buClr>
                <a:schemeClr val="dk1"/>
              </a:buClr>
              <a:buSzPct val="100000"/>
              <a:buChar char="•"/>
            </a:pPr>
            <a:r>
              <a:rPr lang="en-GB" sz="1200">
                <a:solidFill>
                  <a:schemeClr val="dk1"/>
                </a:solidFill>
                <a:latin typeface="Quattrocento"/>
                <a:ea typeface="Quattrocento"/>
                <a:cs typeface="Quattrocento"/>
                <a:sym typeface="Quattrocento"/>
              </a:rPr>
              <a:t>Foundation level – different ways to navigate – teacher and student levels </a:t>
            </a:r>
          </a:p>
          <a:p>
            <a:pPr indent="-292100" lvl="0" marL="342900" rtl="0">
              <a:spcBef>
                <a:spcPts val="0"/>
              </a:spcBef>
              <a:buClr>
                <a:schemeClr val="dk1"/>
              </a:buClr>
              <a:buSzPct val="100000"/>
              <a:buChar char="•"/>
            </a:pPr>
            <a:r>
              <a:rPr lang="en-GB" sz="1200">
                <a:solidFill>
                  <a:schemeClr val="dk1"/>
                </a:solidFill>
                <a:latin typeface="Quattrocento"/>
                <a:ea typeface="Quattrocento"/>
                <a:cs typeface="Quattrocento"/>
                <a:sym typeface="Quattrocento"/>
              </a:rPr>
              <a:t>Intermediate level – Upper Primary/lower post primary</a:t>
            </a:r>
          </a:p>
          <a:p>
            <a:pPr indent="-292100" lvl="0" marL="342900" rtl="0">
              <a:spcBef>
                <a:spcPts val="0"/>
              </a:spcBef>
              <a:buClr>
                <a:schemeClr val="dk1"/>
              </a:buClr>
              <a:buSzPct val="100000"/>
              <a:buChar char="•"/>
            </a:pPr>
            <a:r>
              <a:rPr lang="en-GB" sz="1200">
                <a:solidFill>
                  <a:schemeClr val="dk1"/>
                </a:solidFill>
                <a:latin typeface="Quattrocento"/>
                <a:ea typeface="Quattrocento"/>
                <a:cs typeface="Quattrocento"/>
                <a:sym typeface="Quattrocento"/>
              </a:rPr>
              <a:t>Articles, media, biographies, further interactive resources</a:t>
            </a:r>
          </a:p>
          <a:p>
            <a:pPr indent="-292100" lvl="0" marL="342900" rtl="0">
              <a:spcBef>
                <a:spcPts val="0"/>
              </a:spcBef>
              <a:buClr>
                <a:schemeClr val="dk1"/>
              </a:buClr>
              <a:buSzPct val="100000"/>
              <a:buChar char="•"/>
            </a:pPr>
            <a:r>
              <a:rPr lang="en-GB" sz="1200">
                <a:solidFill>
                  <a:schemeClr val="dk1"/>
                </a:solidFill>
                <a:latin typeface="Quattrocento"/>
                <a:ea typeface="Quattrocento"/>
                <a:cs typeface="Quattrocento"/>
                <a:sym typeface="Quattrocento"/>
              </a:rPr>
              <a:t>Advanced – Post Primary</a:t>
            </a:r>
          </a:p>
          <a:p>
            <a:pPr indent="-342900" lvl="0" marL="342900" rtl="0">
              <a:spcBef>
                <a:spcPts val="0"/>
              </a:spcBef>
              <a:buClr>
                <a:schemeClr val="dk1"/>
              </a:buClr>
              <a:buSzPct val="166666"/>
              <a:buFont typeface="Arial"/>
              <a:buNone/>
            </a:pPr>
            <a:r>
              <a:t/>
            </a:r>
            <a:endParaRPr sz="1200">
              <a:solidFill>
                <a:schemeClr val="dk1"/>
              </a:solidFill>
              <a:latin typeface="Quattrocento"/>
              <a:ea typeface="Quattrocento"/>
              <a:cs typeface="Quattrocento"/>
              <a:sym typeface="Quattrocento"/>
            </a:endParaRPr>
          </a:p>
          <a:p>
            <a:pPr indent="-292100" lvl="0" marL="342900" rtl="0">
              <a:spcBef>
                <a:spcPts val="0"/>
              </a:spcBef>
              <a:buClr>
                <a:schemeClr val="dk1"/>
              </a:buClr>
              <a:buSzPct val="100000"/>
              <a:buChar char="•"/>
            </a:pPr>
            <a:r>
              <a:rPr b="1" lang="en-GB" sz="1200">
                <a:solidFill>
                  <a:schemeClr val="dk1"/>
                </a:solidFill>
                <a:latin typeface="Quattrocento"/>
                <a:ea typeface="Quattrocento"/>
                <a:cs typeface="Quattrocento"/>
                <a:sym typeface="Quattrocento"/>
              </a:rPr>
              <a:t>Tutor demonstrates features below</a:t>
            </a:r>
          </a:p>
          <a:p>
            <a:pPr indent="-292100" lvl="0" marL="342900" rtl="0">
              <a:spcBef>
                <a:spcPts val="0"/>
              </a:spcBef>
              <a:buClr>
                <a:schemeClr val="dk1"/>
              </a:buClr>
              <a:buSzPct val="100000"/>
              <a:buChar char="•"/>
            </a:pPr>
            <a:r>
              <a:rPr lang="en-GB" sz="1200">
                <a:solidFill>
                  <a:schemeClr val="dk1"/>
                </a:solidFill>
                <a:latin typeface="Quattrocento"/>
                <a:ea typeface="Quattrocento"/>
                <a:cs typeface="Quattrocento"/>
                <a:sym typeface="Quattrocento"/>
              </a:rPr>
              <a:t>Log in</a:t>
            </a:r>
          </a:p>
          <a:p>
            <a:pPr indent="-292100" lvl="0" marL="342900" rtl="0">
              <a:spcBef>
                <a:spcPts val="0"/>
              </a:spcBef>
              <a:buClr>
                <a:schemeClr val="dk1"/>
              </a:buClr>
              <a:buSzPct val="100000"/>
              <a:buChar char="•"/>
            </a:pPr>
            <a:r>
              <a:rPr lang="en-GB" sz="1200">
                <a:solidFill>
                  <a:schemeClr val="dk1"/>
                </a:solidFill>
                <a:latin typeface="Quattrocento"/>
                <a:ea typeface="Quattrocento"/>
                <a:cs typeface="Quattrocento"/>
                <a:sym typeface="Quattrocento"/>
              </a:rPr>
              <a:t>Articles</a:t>
            </a:r>
          </a:p>
          <a:p>
            <a:pPr indent="-292100" lvl="0" marL="342900" rtl="0">
              <a:spcBef>
                <a:spcPts val="0"/>
              </a:spcBef>
              <a:buClr>
                <a:schemeClr val="dk1"/>
              </a:buClr>
              <a:buSzPct val="100000"/>
              <a:buChar char="•"/>
            </a:pPr>
            <a:r>
              <a:rPr lang="en-GB" sz="1200">
                <a:solidFill>
                  <a:schemeClr val="dk1"/>
                </a:solidFill>
                <a:latin typeface="Quattrocento"/>
                <a:ea typeface="Quattrocento"/>
                <a:cs typeface="Quattrocento"/>
                <a:sym typeface="Quattrocento"/>
              </a:rPr>
              <a:t>Media</a:t>
            </a:r>
          </a:p>
          <a:p>
            <a:pPr indent="-292100" lvl="0" marL="342900" rtl="0">
              <a:spcBef>
                <a:spcPts val="0"/>
              </a:spcBef>
              <a:buClr>
                <a:schemeClr val="dk1"/>
              </a:buClr>
              <a:buSzPct val="100000"/>
              <a:buChar char="•"/>
            </a:pPr>
            <a:r>
              <a:rPr lang="en-GB" sz="1200">
                <a:solidFill>
                  <a:schemeClr val="dk1"/>
                </a:solidFill>
                <a:latin typeface="Quattrocento"/>
                <a:ea typeface="Quattrocento"/>
                <a:cs typeface="Quattrocento"/>
                <a:sym typeface="Quattrocento"/>
              </a:rPr>
              <a:t>Animal Kingdom</a:t>
            </a:r>
          </a:p>
          <a:p>
            <a:pPr indent="-292100" lvl="0" marL="342900" rtl="0">
              <a:spcBef>
                <a:spcPts val="0"/>
              </a:spcBef>
              <a:buClr>
                <a:schemeClr val="dk1"/>
              </a:buClr>
              <a:buSzPct val="100000"/>
              <a:buChar char="•"/>
            </a:pPr>
            <a:r>
              <a:rPr lang="en-GB" sz="1200">
                <a:solidFill>
                  <a:schemeClr val="dk1"/>
                </a:solidFill>
                <a:latin typeface="Quattrocento"/>
                <a:ea typeface="Quattrocento"/>
                <a:cs typeface="Quattrocento"/>
                <a:sym typeface="Quattrocento"/>
              </a:rPr>
              <a:t>World Atlas</a:t>
            </a:r>
          </a:p>
          <a:p>
            <a:pPr indent="-292100" lvl="0" marL="342900" rtl="0">
              <a:spcBef>
                <a:spcPts val="0"/>
              </a:spcBef>
              <a:buClr>
                <a:schemeClr val="dk1"/>
              </a:buClr>
              <a:buSzPct val="100000"/>
              <a:buChar char="•"/>
            </a:pPr>
            <a:r>
              <a:rPr lang="en-GB" sz="1200">
                <a:solidFill>
                  <a:schemeClr val="dk1"/>
                </a:solidFill>
                <a:latin typeface="Quattrocento"/>
                <a:ea typeface="Quattrocento"/>
                <a:cs typeface="Quattrocento"/>
                <a:sym typeface="Quattrocento"/>
              </a:rPr>
              <a:t>Compare counties</a:t>
            </a:r>
          </a:p>
          <a:p>
            <a:pPr indent="-292100" lvl="0" marL="342900" rtl="0">
              <a:spcBef>
                <a:spcPts val="0"/>
              </a:spcBef>
              <a:buClr>
                <a:schemeClr val="dk1"/>
              </a:buClr>
              <a:buSzPct val="100000"/>
              <a:buChar char="•"/>
            </a:pPr>
            <a:r>
              <a:rPr lang="en-GB" sz="1200">
                <a:solidFill>
                  <a:schemeClr val="dk1"/>
                </a:solidFill>
                <a:latin typeface="Quattrocento"/>
                <a:ea typeface="Quattrocento"/>
                <a:cs typeface="Quattrocento"/>
                <a:sym typeface="Quattrocento"/>
              </a:rPr>
              <a:t>Learning Games</a:t>
            </a:r>
          </a:p>
          <a:p>
            <a:pPr indent="-292100" lvl="0" marL="342900" rtl="0">
              <a:spcBef>
                <a:spcPts val="0"/>
              </a:spcBef>
              <a:buClr>
                <a:schemeClr val="dk1"/>
              </a:buClr>
              <a:buSzPct val="100000"/>
              <a:buChar char="•"/>
            </a:pPr>
            <a:r>
              <a:rPr lang="en-GB" sz="1200">
                <a:solidFill>
                  <a:schemeClr val="dk1"/>
                </a:solidFill>
                <a:latin typeface="Quattrocento"/>
                <a:ea typeface="Quattrocento"/>
                <a:cs typeface="Quattrocento"/>
                <a:sym typeface="Quattrocento"/>
              </a:rPr>
              <a:t>My content</a:t>
            </a:r>
          </a:p>
          <a:p>
            <a:pPr indent="-292100" lvl="0" marL="342900" rtl="0">
              <a:spcBef>
                <a:spcPts val="0"/>
              </a:spcBef>
              <a:buClr>
                <a:schemeClr val="dk1"/>
              </a:buClr>
              <a:buSzPct val="100000"/>
              <a:buChar char="•"/>
            </a:pPr>
            <a:r>
              <a:rPr lang="en-GB" sz="1200">
                <a:solidFill>
                  <a:schemeClr val="dk1"/>
                </a:solidFill>
                <a:latin typeface="Quattrocento"/>
                <a:ea typeface="Quattrocento"/>
                <a:cs typeface="Quattrocento"/>
                <a:sym typeface="Quattrocento"/>
              </a:rPr>
              <a:t>Increase font</a:t>
            </a:r>
          </a:p>
          <a:p>
            <a:pPr indent="-292100" lvl="0" marL="342900" rtl="0">
              <a:spcBef>
                <a:spcPts val="0"/>
              </a:spcBef>
              <a:buClr>
                <a:schemeClr val="dk1"/>
              </a:buClr>
              <a:buSzPct val="100000"/>
              <a:buChar char="•"/>
            </a:pPr>
            <a:r>
              <a:rPr lang="en-GB" sz="1200">
                <a:solidFill>
                  <a:schemeClr val="dk1"/>
                </a:solidFill>
                <a:latin typeface="Quattrocento"/>
                <a:ea typeface="Quattrocento"/>
                <a:cs typeface="Quattrocento"/>
                <a:sym typeface="Quattrocento"/>
              </a:rPr>
              <a:t>Read text aloud</a:t>
            </a:r>
          </a:p>
          <a:p>
            <a:pPr indent="-292100" lvl="0" marL="342900" rtl="0">
              <a:spcBef>
                <a:spcPts val="0"/>
              </a:spcBef>
              <a:buClr>
                <a:schemeClr val="dk1"/>
              </a:buClr>
              <a:buSzPct val="100000"/>
              <a:buChar char="•"/>
            </a:pPr>
            <a:r>
              <a:rPr lang="en-GB" sz="1200">
                <a:solidFill>
                  <a:schemeClr val="dk1"/>
                </a:solidFill>
                <a:latin typeface="Quattrocento"/>
                <a:ea typeface="Quattrocento"/>
                <a:cs typeface="Quattrocento"/>
                <a:sym typeface="Quattrocento"/>
              </a:rPr>
              <a:t>Favourite</a:t>
            </a:r>
          </a:p>
          <a:p>
            <a:pPr indent="-292100" lvl="0" marL="342900" rtl="0">
              <a:spcBef>
                <a:spcPts val="0"/>
              </a:spcBef>
              <a:buClr>
                <a:schemeClr val="dk1"/>
              </a:buClr>
              <a:buSzPct val="100000"/>
              <a:buChar char="•"/>
            </a:pPr>
            <a:r>
              <a:rPr lang="en-GB" sz="1200">
                <a:solidFill>
                  <a:schemeClr val="dk1"/>
                </a:solidFill>
                <a:latin typeface="Quattrocento"/>
                <a:ea typeface="Quattrocento"/>
                <a:cs typeface="Quattrocento"/>
                <a:sym typeface="Quattrocento"/>
              </a:rPr>
              <a:t>Print and email functions</a:t>
            </a:r>
          </a:p>
          <a:p>
            <a:pPr indent="-292100" lvl="0" marL="342900" rtl="0">
              <a:spcBef>
                <a:spcPts val="0"/>
              </a:spcBef>
              <a:buClr>
                <a:schemeClr val="dk1"/>
              </a:buClr>
              <a:buSzPct val="100000"/>
              <a:buChar char="•"/>
            </a:pPr>
            <a:r>
              <a:rPr lang="en-GB" sz="1200">
                <a:solidFill>
                  <a:schemeClr val="dk1"/>
                </a:solidFill>
                <a:latin typeface="Quattrocento"/>
                <a:ea typeface="Quattrocento"/>
                <a:cs typeface="Quattrocento"/>
                <a:sym typeface="Quattrocento"/>
              </a:rPr>
              <a:t>Reading level</a:t>
            </a:r>
          </a:p>
          <a:p>
            <a:pPr indent="-292100" lvl="0" marL="342900" rtl="0">
              <a:spcBef>
                <a:spcPts val="0"/>
              </a:spcBef>
              <a:buClr>
                <a:schemeClr val="dk1"/>
              </a:buClr>
              <a:buSzPct val="100000"/>
              <a:buChar char="•"/>
            </a:pPr>
            <a:r>
              <a:rPr lang="en-GB" sz="1200">
                <a:solidFill>
                  <a:schemeClr val="dk1"/>
                </a:solidFill>
                <a:latin typeface="Quattrocento"/>
                <a:ea typeface="Quattrocento"/>
                <a:cs typeface="Quattrocento"/>
                <a:sym typeface="Quattrocento"/>
              </a:rPr>
              <a:t>Teacher options - curriculum</a:t>
            </a:r>
          </a:p>
          <a:p>
            <a:pPr lvl="0" rtl="0">
              <a:spcBef>
                <a:spcPts val="0"/>
              </a:spcBef>
              <a:buClr>
                <a:schemeClr val="dk1"/>
              </a:buClr>
              <a:buSzPct val="91666"/>
              <a:buFont typeface="Arial"/>
              <a:buNone/>
            </a:pPr>
            <a:r>
              <a:t/>
            </a:r>
            <a:endParaRPr sz="1200">
              <a:solidFill>
                <a:schemeClr val="dk1"/>
              </a:solidFill>
              <a:latin typeface="Quattrocento"/>
              <a:ea typeface="Quattrocento"/>
              <a:cs typeface="Quattrocento"/>
              <a:sym typeface="Quattrocento"/>
            </a:endParaRPr>
          </a:p>
          <a:p>
            <a:pPr lvl="0">
              <a:lnSpc>
                <a:spcPct val="80000"/>
              </a:lnSpc>
              <a:spcBef>
                <a:spcPts val="0"/>
              </a:spcBef>
              <a:buClr>
                <a:schemeClr val="dk1"/>
              </a:buClr>
              <a:buSzPct val="250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80000"/>
              </a:lnSpc>
              <a:spcBef>
                <a:spcPts val="0"/>
              </a:spcBef>
              <a:buClr>
                <a:schemeClr val="dk1"/>
              </a:buClr>
              <a:buSzPct val="91666"/>
              <a:buFont typeface="Arial"/>
              <a:buNone/>
            </a:pPr>
            <a:r>
              <a:rPr lang="en-GB" sz="1200">
                <a:solidFill>
                  <a:schemeClr val="dk1"/>
                </a:solidFill>
                <a:latin typeface="Quattrocento"/>
                <a:ea typeface="Quattrocento"/>
                <a:cs typeface="Quattrocento"/>
                <a:sym typeface="Quattrocento"/>
              </a:rPr>
              <a:t>Give adequate time to participants to investigate the key features listed in the slide above. Each of these features can be used to accommodate a range of learning styles and needs.</a:t>
            </a:r>
          </a:p>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a:t>There are plenty of videos online about the 1916 Rising but it can often be difficult to find relevant ones. We’ve selected a few examples that might be suitable for classroom use.</a:t>
            </a:r>
          </a:p>
          <a:p>
            <a:pPr lvl="0" rtl="0">
              <a:spcBef>
                <a:spcPts val="0"/>
              </a:spcBef>
              <a:buNone/>
            </a:pPr>
            <a:r>
              <a:rPr lang="en-GB"/>
              <a:t>All of the images in the slide can be clicked on to bring you to the resource.</a:t>
            </a:r>
          </a:p>
          <a:p>
            <a:pPr indent="-228600" lvl="0" marL="457200" rtl="0">
              <a:spcBef>
                <a:spcPts val="0"/>
              </a:spcBef>
              <a:buAutoNum type="arabicPeriod"/>
            </a:pPr>
            <a:r>
              <a:rPr lang="en-GB"/>
              <a:t>RTE Archives - the first resource will bring you to the search term “Rising” in the RTE Archive website. There are many videos and programmes available here.</a:t>
            </a:r>
          </a:p>
          <a:p>
            <a:pPr indent="-228600" lvl="0" marL="457200" rtl="0">
              <a:spcBef>
                <a:spcPts val="0"/>
              </a:spcBef>
              <a:buAutoNum type="arabicPeriod"/>
            </a:pPr>
            <a:r>
              <a:rPr lang="en-GB"/>
              <a:t>YouTube - there are many videos on YouTube about the Rising. Clicking on the image will bring you into the account of the user The Rising. Here you will find some real footage from the Rising. This account appears to be about a movie but has some old footage also. At this point some participants may state that YouTube is blocked in their school. Some schools have chosen to have YouTube unblocked but have protection through their Acceptable Usage Policy. For further information about content filtering and having YouTube unblocked visit: </a:t>
            </a:r>
            <a:r>
              <a:rPr lang="en-GB" u="sng">
                <a:solidFill>
                  <a:schemeClr val="hlink"/>
                </a:solidFill>
                <a:hlinkClick r:id="rId2"/>
              </a:rPr>
              <a:t>http://www.pdsttechnologyineducation.ie/ga/Technology/Schools-Broadband/Content-Filtering/Content-Filtering-for-Schools.html</a:t>
            </a:r>
          </a:p>
          <a:p>
            <a:pPr indent="-228600" lvl="0" marL="457200" rtl="0">
              <a:spcBef>
                <a:spcPts val="0"/>
              </a:spcBef>
              <a:buAutoNum type="arabicPeriod"/>
            </a:pPr>
            <a:r>
              <a:rPr lang="en-GB"/>
              <a:t>Vimeo also has videos about the Rising. Clicking on the image in the slide will bring you to the search term 1916 Rising where you will see some suitable videos.</a:t>
            </a:r>
          </a:p>
          <a:p>
            <a:pPr lvl="0" rtl="0">
              <a:spcBef>
                <a:spcPts val="0"/>
              </a:spcBef>
              <a:buNone/>
            </a:pPr>
            <a:r>
              <a:t/>
            </a:r>
            <a:endParaRPr/>
          </a:p>
          <a:p>
            <a:pPr lvl="0">
              <a:spcBef>
                <a:spcPts val="0"/>
              </a:spcBef>
              <a:buNone/>
            </a:pPr>
            <a:r>
              <a:rPr lang="en-GB"/>
              <a:t>Give participants time to look at some of the videos and select what they will use in the classroom.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a:t>Visit the resource: </a:t>
            </a:r>
            <a:r>
              <a:rPr lang="en-GB" u="sng">
                <a:solidFill>
                  <a:schemeClr val="hlink"/>
                </a:solidFill>
                <a:hlinkClick r:id="rId2"/>
              </a:rPr>
              <a:t>http://www.easter1916.ie/index.php/people/a-z/</a:t>
            </a:r>
            <a:r>
              <a:rPr lang="en-GB"/>
              <a:t> and explore the content. Give participants time to read about 3 different people associated with the Rising.</a:t>
            </a:r>
          </a:p>
          <a:p>
            <a:pPr lvl="0" rtl="0">
              <a:spcBef>
                <a:spcPts val="0"/>
              </a:spcBef>
              <a:buNone/>
            </a:pPr>
            <a:r>
              <a:t/>
            </a:r>
            <a:endParaRPr/>
          </a:p>
          <a:p>
            <a:pPr lvl="0" rtl="0">
              <a:spcBef>
                <a:spcPts val="0"/>
              </a:spcBef>
              <a:buNone/>
            </a:pPr>
            <a:r>
              <a:rPr lang="en-GB"/>
              <a:t>Possible classroom activities:</a:t>
            </a:r>
          </a:p>
          <a:p>
            <a:pPr lvl="0" rtl="0">
              <a:spcBef>
                <a:spcPts val="0"/>
              </a:spcBef>
              <a:buNone/>
            </a:pPr>
            <a:r>
              <a:rPr lang="en-GB"/>
              <a:t>Have children look at a map of the local town to see if any roads/streets/buildings have been named after the people.</a:t>
            </a:r>
          </a:p>
          <a:p>
            <a:pPr lvl="0">
              <a:spcBef>
                <a:spcPts val="0"/>
              </a:spcBef>
              <a:buNone/>
            </a:pPr>
            <a:r>
              <a:rPr lang="en-GB"/>
              <a:t>Match the names of the individuals to the names of the train stations in Ireland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722312" y="4406900"/>
            <a:ext cx="7772400" cy="1361999"/>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5" name="Shape 15"/>
          <p:cNvSpPr txBox="1"/>
          <p:nvPr>
            <p:ph idx="1" type="body"/>
          </p:nvPr>
        </p:nvSpPr>
        <p:spPr>
          <a:xfrm>
            <a:off x="722312" y="2906713"/>
            <a:ext cx="7772400" cy="1500300"/>
          </a:xfrm>
          <a:prstGeom prst="rect">
            <a:avLst/>
          </a:prstGeom>
          <a:noFill/>
          <a:ln>
            <a:noFill/>
          </a:ln>
        </p:spPr>
        <p:txBody>
          <a:bodyPr anchorCtr="0" anchor="b" bIns="91425" lIns="91425" rIns="91425" tIns="91425"/>
          <a:lstStyle>
            <a:lvl1pPr indent="0" lvl="0" marL="0" rtl="0">
              <a:spcBef>
                <a:spcPts val="0"/>
              </a:spcBef>
              <a:buClr>
                <a:srgbClr val="888888"/>
              </a:buClr>
              <a:buFont typeface="Calibri"/>
              <a:buNone/>
              <a:defRPr/>
            </a:lvl1pPr>
            <a:lvl2pPr indent="0" lvl="1" marL="457200" rtl="0">
              <a:spcBef>
                <a:spcPts val="0"/>
              </a:spcBef>
              <a:buClr>
                <a:srgbClr val="888888"/>
              </a:buClr>
              <a:buFont typeface="Calibri"/>
              <a:buNone/>
              <a:defRPr/>
            </a:lvl2pPr>
            <a:lvl3pPr indent="0" lvl="2" marL="914400" rtl="0">
              <a:spcBef>
                <a:spcPts val="0"/>
              </a:spcBef>
              <a:buClr>
                <a:srgbClr val="888888"/>
              </a:buClr>
              <a:buFont typeface="Calibri"/>
              <a:buNone/>
              <a:defRPr/>
            </a:lvl3pPr>
            <a:lvl4pPr indent="0" lvl="3" marL="1371600" rtl="0">
              <a:spcBef>
                <a:spcPts val="0"/>
              </a:spcBef>
              <a:buClr>
                <a:srgbClr val="888888"/>
              </a:buClr>
              <a:buFont typeface="Calibri"/>
              <a:buNone/>
              <a:defRPr/>
            </a:lvl4pPr>
            <a:lvl5pPr indent="0" lvl="4" marL="1828800" rtl="0">
              <a:spcBef>
                <a:spcPts val="0"/>
              </a:spcBef>
              <a:buClr>
                <a:srgbClr val="888888"/>
              </a:buClr>
              <a:buFont typeface="Calibri"/>
              <a:buNone/>
              <a:defRPr/>
            </a:lvl5pPr>
            <a:lvl6pPr indent="0" lvl="5" marL="2286000" rtl="0">
              <a:spcBef>
                <a:spcPts val="0"/>
              </a:spcBef>
              <a:buClr>
                <a:srgbClr val="888888"/>
              </a:buClr>
              <a:buFont typeface="Calibri"/>
              <a:buNone/>
              <a:defRPr/>
            </a:lvl6pPr>
            <a:lvl7pPr indent="0" lvl="6" marL="2743200" rtl="0">
              <a:spcBef>
                <a:spcPts val="0"/>
              </a:spcBef>
              <a:buClr>
                <a:srgbClr val="888888"/>
              </a:buClr>
              <a:buFont typeface="Calibri"/>
              <a:buNone/>
              <a:defRPr/>
            </a:lvl7pPr>
            <a:lvl8pPr indent="0" lvl="7" marL="3200400" rtl="0">
              <a:spcBef>
                <a:spcPts val="0"/>
              </a:spcBef>
              <a:buClr>
                <a:srgbClr val="888888"/>
              </a:buClr>
              <a:buFont typeface="Calibri"/>
              <a:buNone/>
              <a:defRPr/>
            </a:lvl8pPr>
            <a:lvl9pPr indent="0" lvl="8" marL="3657600" rtl="0">
              <a:spcBef>
                <a:spcPts val="0"/>
              </a:spcBef>
              <a:buClr>
                <a:srgbClr val="888888"/>
              </a:buClr>
              <a:buFont typeface="Calibri"/>
              <a:buNone/>
              <a:defRPr/>
            </a:lvl9pPr>
          </a:lstStyle>
          <a:p/>
        </p:txBody>
      </p:sp>
      <p:sp>
        <p:nvSpPr>
          <p:cNvPr id="16" name="Shape 16"/>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17" name="Shape 17"/>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18" name="Shape 18"/>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ontent">
    <p:spTree>
      <p:nvGrpSpPr>
        <p:cNvPr id="67" name="Shape 67"/>
        <p:cNvGrpSpPr/>
        <p:nvPr/>
      </p:nvGrpSpPr>
      <p:grpSpPr>
        <a:xfrm>
          <a:off x="0" y="0"/>
          <a:ext cx="0" cy="0"/>
          <a:chOff x="0" y="0"/>
          <a:chExt cx="0" cy="0"/>
        </a:xfrm>
      </p:grpSpPr>
      <p:sp>
        <p:nvSpPr>
          <p:cNvPr id="68" name="Shape 68"/>
          <p:cNvSpPr txBox="1"/>
          <p:nvPr/>
        </p:nvSpPr>
        <p:spPr>
          <a:xfrm rot="-5400000">
            <a:off x="-1119962" y="5132360"/>
            <a:ext cx="2777999" cy="523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GB" sz="2400" u="none" cap="none" strike="noStrike">
                <a:solidFill>
                  <a:schemeClr val="lt1"/>
                </a:solidFill>
                <a:latin typeface="Arial"/>
                <a:ea typeface="Arial"/>
                <a:cs typeface="Arial"/>
                <a:sym typeface="Arial"/>
              </a:rPr>
              <a:t> www.</a:t>
            </a:r>
            <a:r>
              <a:rPr b="1" i="0" lang="en-GB" sz="2800" u="none" cap="none" strike="noStrike">
                <a:solidFill>
                  <a:schemeClr val="lt1"/>
                </a:solidFill>
                <a:latin typeface="Arial"/>
                <a:ea typeface="Arial"/>
                <a:cs typeface="Arial"/>
                <a:sym typeface="Arial"/>
              </a:rPr>
              <a:t>pdst.</a:t>
            </a:r>
            <a:r>
              <a:rPr b="1" i="0" lang="en-GB" sz="2400" u="none" cap="none" strike="noStrike">
                <a:solidFill>
                  <a:schemeClr val="lt1"/>
                </a:solidFill>
                <a:latin typeface="Arial"/>
                <a:ea typeface="Arial"/>
                <a:cs typeface="Arial"/>
                <a:sym typeface="Arial"/>
              </a:rPr>
              <a:t>ie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9" name="Shape 69"/>
        <p:cNvGrpSpPr/>
        <p:nvPr/>
      </p:nvGrpSpPr>
      <p:grpSpPr>
        <a:xfrm>
          <a:off x="0" y="0"/>
          <a:ext cx="0" cy="0"/>
          <a:chOff x="0" y="0"/>
          <a:chExt cx="0" cy="0"/>
        </a:xfrm>
      </p:grpSpPr>
      <p:sp>
        <p:nvSpPr>
          <p:cNvPr id="70" name="Shape 70"/>
          <p:cNvSpPr txBox="1"/>
          <p:nvPr>
            <p:ph type="ctrTitle"/>
          </p:nvPr>
        </p:nvSpPr>
        <p:spPr>
          <a:xfrm>
            <a:off x="685800" y="2130425"/>
            <a:ext cx="7772400" cy="1470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0" marR="0" rtl="0" algn="l">
              <a:lnSpc>
                <a:spcPct val="100000"/>
              </a:lnSpc>
              <a:spcBef>
                <a:spcPts val="0"/>
              </a:spcBef>
              <a:spcAft>
                <a:spcPts val="0"/>
              </a:spcAft>
              <a:buClr>
                <a:srgbClr val="000000"/>
              </a:buClr>
              <a:buFont typeface="Arial"/>
              <a:buNone/>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71" name="Shape 71"/>
          <p:cNvSpPr txBox="1"/>
          <p:nvPr>
            <p:ph idx="1" type="subTitle"/>
          </p:nvPr>
        </p:nvSpPr>
        <p:spPr>
          <a:xfrm>
            <a:off x="1371600" y="3886200"/>
            <a:ext cx="6400799" cy="1752899"/>
          </a:xfrm>
          <a:prstGeom prst="rect">
            <a:avLst/>
          </a:prstGeom>
          <a:noFill/>
          <a:ln>
            <a:noFill/>
          </a:ln>
        </p:spPr>
        <p:txBody>
          <a:bodyPr anchorCtr="0" anchor="t" bIns="91425" lIns="91425" rIns="91425" tIns="91425"/>
          <a:lstStyle>
            <a:lvl1pPr indent="0" lvl="0" marL="0" marR="0" rtl="0" algn="ctr">
              <a:lnSpc>
                <a:spcPct val="100000"/>
              </a:lnSpc>
              <a:spcBef>
                <a:spcPts val="640"/>
              </a:spcBef>
              <a:spcAft>
                <a:spcPts val="0"/>
              </a:spcAft>
              <a:buClr>
                <a:srgbClr val="888888"/>
              </a:buClr>
              <a:buFont typeface="Arial"/>
              <a:buNone/>
              <a:defRPr/>
            </a:lvl1pPr>
            <a:lvl2pPr indent="0" lvl="1" marL="457200" marR="0" rtl="0" algn="ctr">
              <a:lnSpc>
                <a:spcPct val="100000"/>
              </a:lnSpc>
              <a:spcBef>
                <a:spcPts val="560"/>
              </a:spcBef>
              <a:spcAft>
                <a:spcPts val="0"/>
              </a:spcAft>
              <a:buClr>
                <a:srgbClr val="888888"/>
              </a:buClr>
              <a:buFont typeface="Arial"/>
              <a:buNone/>
              <a:defRPr/>
            </a:lvl2pPr>
            <a:lvl3pPr indent="0" lvl="2" marL="914400" marR="0" rtl="0" algn="ctr">
              <a:lnSpc>
                <a:spcPct val="100000"/>
              </a:lnSpc>
              <a:spcBef>
                <a:spcPts val="480"/>
              </a:spcBef>
              <a:spcAft>
                <a:spcPts val="0"/>
              </a:spcAft>
              <a:buClr>
                <a:srgbClr val="888888"/>
              </a:buClr>
              <a:buFont typeface="Arial"/>
              <a:buNone/>
              <a:defRPr/>
            </a:lvl3pPr>
            <a:lvl4pPr indent="0" lvl="3" marL="1371600" marR="0" rtl="0" algn="ctr">
              <a:lnSpc>
                <a:spcPct val="100000"/>
              </a:lnSpc>
              <a:spcBef>
                <a:spcPts val="400"/>
              </a:spcBef>
              <a:spcAft>
                <a:spcPts val="0"/>
              </a:spcAft>
              <a:buClr>
                <a:srgbClr val="888888"/>
              </a:buClr>
              <a:buFont typeface="Arial"/>
              <a:buNone/>
              <a:defRPr/>
            </a:lvl4pPr>
            <a:lvl5pPr indent="0" lvl="4" marL="1828800" marR="0" rtl="0" algn="ctr">
              <a:lnSpc>
                <a:spcPct val="100000"/>
              </a:lnSpc>
              <a:spcBef>
                <a:spcPts val="400"/>
              </a:spcBef>
              <a:spcAft>
                <a:spcPts val="0"/>
              </a:spcAft>
              <a:buClr>
                <a:srgbClr val="888888"/>
              </a:buClr>
              <a:buFont typeface="Arial"/>
              <a:buNone/>
              <a:defRPr/>
            </a:lvl5pPr>
            <a:lvl6pPr indent="0" lvl="5" marL="2286000" marR="0" rtl="0" algn="ctr">
              <a:lnSpc>
                <a:spcPct val="100000"/>
              </a:lnSpc>
              <a:spcBef>
                <a:spcPts val="400"/>
              </a:spcBef>
              <a:spcAft>
                <a:spcPts val="0"/>
              </a:spcAft>
              <a:buClr>
                <a:srgbClr val="888888"/>
              </a:buClr>
              <a:buFont typeface="Arial"/>
              <a:buNone/>
              <a:defRPr/>
            </a:lvl6pPr>
            <a:lvl7pPr indent="0" lvl="6" marL="2743200" marR="0" rtl="0" algn="ctr">
              <a:lnSpc>
                <a:spcPct val="100000"/>
              </a:lnSpc>
              <a:spcBef>
                <a:spcPts val="400"/>
              </a:spcBef>
              <a:spcAft>
                <a:spcPts val="0"/>
              </a:spcAft>
              <a:buClr>
                <a:srgbClr val="888888"/>
              </a:buClr>
              <a:buFont typeface="Arial"/>
              <a:buNone/>
              <a:defRPr/>
            </a:lvl7pPr>
            <a:lvl8pPr indent="0" lvl="7" marL="3200400" marR="0" rtl="0" algn="ctr">
              <a:lnSpc>
                <a:spcPct val="100000"/>
              </a:lnSpc>
              <a:spcBef>
                <a:spcPts val="400"/>
              </a:spcBef>
              <a:spcAft>
                <a:spcPts val="0"/>
              </a:spcAft>
              <a:buClr>
                <a:srgbClr val="888888"/>
              </a:buClr>
              <a:buFont typeface="Arial"/>
              <a:buNone/>
              <a:defRPr/>
            </a:lvl8pPr>
            <a:lvl9pPr indent="0" lvl="8" marL="3657600" marR="0" rtl="0" algn="ctr">
              <a:lnSpc>
                <a:spcPct val="100000"/>
              </a:lnSpc>
              <a:spcBef>
                <a:spcPts val="400"/>
              </a:spcBef>
              <a:spcAft>
                <a:spcPts val="0"/>
              </a:spcAft>
              <a:buClr>
                <a:srgbClr val="888888"/>
              </a:buClr>
              <a:buFont typeface="Arial"/>
              <a:buNone/>
              <a:defRPr/>
            </a:lvl9pPr>
          </a:lstStyle>
          <a:p/>
        </p:txBody>
      </p:sp>
      <p:sp>
        <p:nvSpPr>
          <p:cNvPr id="72" name="Shape 72"/>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73" name="Shape 73"/>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74" name="Shape 74"/>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4_Title and Content">
    <p:spTree>
      <p:nvGrpSpPr>
        <p:cNvPr id="75" name="Shape 75"/>
        <p:cNvGrpSpPr/>
        <p:nvPr/>
      </p:nvGrpSpPr>
      <p:grpSpPr>
        <a:xfrm>
          <a:off x="0" y="0"/>
          <a:ext cx="0" cy="0"/>
          <a:chOff x="0" y="0"/>
          <a:chExt cx="0" cy="0"/>
        </a:xfrm>
      </p:grpSpPr>
      <p:sp>
        <p:nvSpPr>
          <p:cNvPr id="76" name="Shape 76"/>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lvl="0" rtl="0">
              <a:spcBef>
                <a:spcPts val="0"/>
              </a:spcBef>
              <a:buClr>
                <a:schemeClr val="dk1"/>
              </a:buClr>
              <a:buFont typeface="Verdana"/>
              <a:buNone/>
              <a:defRPr/>
            </a:lvl1pPr>
            <a:lvl2pPr lvl="1" rtl="0">
              <a:spcBef>
                <a:spcPts val="0"/>
              </a:spcBef>
              <a:buClr>
                <a:srgbClr val="00315C"/>
              </a:buClr>
              <a:buFont typeface="Arial"/>
              <a:buChar char="•"/>
              <a:defRPr/>
            </a:lvl2pPr>
            <a:lvl3pPr lvl="2" rtl="0">
              <a:spcBef>
                <a:spcPts val="0"/>
              </a:spcBef>
              <a:buClr>
                <a:schemeClr val="dk1"/>
              </a:buClr>
              <a:buFont typeface="Verdana"/>
              <a:buChar char="‒"/>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7" name="Shape 77"/>
          <p:cNvSpPr txBox="1"/>
          <p:nvPr>
            <p:ph idx="2" type="body"/>
          </p:nvPr>
        </p:nvSpPr>
        <p:spPr>
          <a:xfrm>
            <a:off x="457200" y="1000108"/>
            <a:ext cx="5257799" cy="639900"/>
          </a:xfrm>
          <a:prstGeom prst="rect">
            <a:avLst/>
          </a:prstGeom>
          <a:noFill/>
          <a:ln>
            <a:noFill/>
          </a:ln>
        </p:spPr>
        <p:txBody>
          <a:bodyPr anchorCtr="0" anchor="t" bIns="91425" lIns="91425" rIns="91425" tIns="91425"/>
          <a:lstStyle>
            <a:lvl1pPr indent="-342900" lvl="0" marL="342900" rtl="0" algn="l">
              <a:spcBef>
                <a:spcPts val="520"/>
              </a:spcBef>
              <a:buClr>
                <a:srgbClr val="002060"/>
              </a:buClr>
              <a:buFont typeface="Arial"/>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78" name="Shape 78"/>
          <p:cNvSpPr txBox="1"/>
          <p:nvPr>
            <p:ph type="title"/>
          </p:nvPr>
        </p:nvSpPr>
        <p:spPr>
          <a:xfrm>
            <a:off x="457200" y="274637"/>
            <a:ext cx="8229600" cy="1143299"/>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1">
    <p:spTree>
      <p:nvGrpSpPr>
        <p:cNvPr id="79" name="Shape 79"/>
        <p:cNvGrpSpPr/>
        <p:nvPr/>
      </p:nvGrpSpPr>
      <p:grpSpPr>
        <a:xfrm>
          <a:off x="0" y="0"/>
          <a:ext cx="0" cy="0"/>
          <a:chOff x="0" y="0"/>
          <a:chExt cx="0" cy="0"/>
        </a:xfrm>
      </p:grpSpPr>
      <p:sp>
        <p:nvSpPr>
          <p:cNvPr id="80" name="Shape 80"/>
          <p:cNvSpPr txBox="1"/>
          <p:nvPr>
            <p:ph type="title"/>
          </p:nvPr>
        </p:nvSpPr>
        <p:spPr>
          <a:xfrm>
            <a:off x="457200" y="274637"/>
            <a:ext cx="8229600" cy="1143299"/>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1" name="Shape 81"/>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39700" lvl="0" marL="342900" rtl="0" algn="l">
              <a:spcBef>
                <a:spcPts val="640"/>
              </a:spcBef>
              <a:buClr>
                <a:schemeClr val="dk1"/>
              </a:buClr>
              <a:buFont typeface="Arial"/>
              <a:buChar char="•"/>
              <a:defRPr/>
            </a:lvl1pPr>
            <a:lvl2pPr indent="-107950" lvl="1" marL="742950" rtl="0" algn="l">
              <a:spcBef>
                <a:spcPts val="560"/>
              </a:spcBef>
              <a:buClr>
                <a:schemeClr val="dk1"/>
              </a:buClr>
              <a:buFont typeface="Arial"/>
              <a:buChar char="–"/>
              <a:defRPr/>
            </a:lvl2pPr>
            <a:lvl3pPr indent="-76200" lvl="2" marL="1143000" rtl="0" algn="l">
              <a:spcBef>
                <a:spcPts val="480"/>
              </a:spcBef>
              <a:buClr>
                <a:schemeClr val="dk1"/>
              </a:buClr>
              <a:buFont typeface="Arial"/>
              <a:buChar char="•"/>
              <a:defRPr/>
            </a:lvl3pPr>
            <a:lvl4pPr indent="-101600" lvl="3" marL="1600200" rtl="0" algn="l">
              <a:spcBef>
                <a:spcPts val="400"/>
              </a:spcBef>
              <a:buClr>
                <a:schemeClr val="dk1"/>
              </a:buClr>
              <a:buFont typeface="Arial"/>
              <a:buChar char="–"/>
              <a:defRPr/>
            </a:lvl4pPr>
            <a:lvl5pPr indent="-101600" lvl="4" marL="2057400" rtl="0" algn="l">
              <a:spcBef>
                <a:spcPts val="400"/>
              </a:spcBef>
              <a:buClr>
                <a:schemeClr val="dk1"/>
              </a:buClr>
              <a:buFont typeface="Arial"/>
              <a:buChar char="»"/>
              <a:defRPr/>
            </a:lvl5pPr>
            <a:lvl6pPr indent="-101600" lvl="5" marL="2514600" rtl="0" algn="l">
              <a:spcBef>
                <a:spcPts val="400"/>
              </a:spcBef>
              <a:buClr>
                <a:schemeClr val="dk1"/>
              </a:buClr>
              <a:buFont typeface="Arial"/>
              <a:buChar char="•"/>
              <a:defRPr/>
            </a:lvl6pPr>
            <a:lvl7pPr indent="-101600" lvl="6" marL="2971800" rtl="0" algn="l">
              <a:spcBef>
                <a:spcPts val="400"/>
              </a:spcBef>
              <a:buClr>
                <a:schemeClr val="dk1"/>
              </a:buClr>
              <a:buFont typeface="Arial"/>
              <a:buChar char="•"/>
              <a:defRPr/>
            </a:lvl7pPr>
            <a:lvl8pPr indent="-101600" lvl="7" marL="3429000" rtl="0" algn="l">
              <a:spcBef>
                <a:spcPts val="400"/>
              </a:spcBef>
              <a:buClr>
                <a:schemeClr val="dk1"/>
              </a:buClr>
              <a:buFont typeface="Arial"/>
              <a:buChar char="•"/>
              <a:defRPr/>
            </a:lvl8pPr>
            <a:lvl9pPr indent="-101600" lvl="8" marL="3886200" rtl="0" algn="l">
              <a:spcBef>
                <a:spcPts val="400"/>
              </a:spcBef>
              <a:buClr>
                <a:schemeClr val="dk1"/>
              </a:buClr>
              <a:buFont typeface="Arial"/>
              <a:buChar char="•"/>
              <a:defRPr/>
            </a:lvl9pPr>
          </a:lstStyle>
          <a:p/>
        </p:txBody>
      </p:sp>
      <p:sp>
        <p:nvSpPr>
          <p:cNvPr id="82" name="Shape 82"/>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3" name="Shape 83"/>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4" name="Shape 84"/>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Title and Content">
    <p:spTree>
      <p:nvGrpSpPr>
        <p:cNvPr id="85" name="Shape 85"/>
        <p:cNvGrpSpPr/>
        <p:nvPr/>
      </p:nvGrpSpPr>
      <p:grpSpPr>
        <a:xfrm>
          <a:off x="0" y="0"/>
          <a:ext cx="0" cy="0"/>
          <a:chOff x="0" y="0"/>
          <a:chExt cx="0" cy="0"/>
        </a:xfrm>
      </p:grpSpPr>
      <p:sp>
        <p:nvSpPr>
          <p:cNvPr id="86" name="Shape 86"/>
          <p:cNvSpPr txBox="1"/>
          <p:nvPr/>
        </p:nvSpPr>
        <p:spPr>
          <a:xfrm rot="-5400000">
            <a:off x="-1119961" y="5132359"/>
            <a:ext cx="2777999" cy="523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GB" sz="2400" u="none" cap="none" strike="noStrike">
                <a:solidFill>
                  <a:schemeClr val="lt1"/>
                </a:solidFill>
                <a:latin typeface="Arial"/>
                <a:ea typeface="Arial"/>
                <a:cs typeface="Arial"/>
                <a:sym typeface="Arial"/>
              </a:rPr>
              <a:t> www.</a:t>
            </a:r>
            <a:r>
              <a:rPr b="1" i="0" lang="en-GB" sz="2800" u="none" cap="none" strike="noStrike">
                <a:solidFill>
                  <a:schemeClr val="lt1"/>
                </a:solidFill>
                <a:latin typeface="Arial"/>
                <a:ea typeface="Arial"/>
                <a:cs typeface="Arial"/>
                <a:sym typeface="Arial"/>
              </a:rPr>
              <a:t>pdst.</a:t>
            </a:r>
            <a:r>
              <a:rPr b="1" i="0" lang="en-GB" sz="2400" u="none" cap="none" strike="noStrike">
                <a:solidFill>
                  <a:schemeClr val="lt1"/>
                </a:solidFill>
                <a:latin typeface="Arial"/>
                <a:ea typeface="Arial"/>
                <a:cs typeface="Arial"/>
                <a:sym typeface="Arial"/>
              </a:rPr>
              <a:t>ie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_Title and Content">
    <p:spTree>
      <p:nvGrpSpPr>
        <p:cNvPr id="87" name="Shape 87"/>
        <p:cNvGrpSpPr/>
        <p:nvPr/>
      </p:nvGrpSpPr>
      <p:grpSpPr>
        <a:xfrm>
          <a:off x="0" y="0"/>
          <a:ext cx="0" cy="0"/>
          <a:chOff x="0" y="0"/>
          <a:chExt cx="0" cy="0"/>
        </a:xfrm>
      </p:grpSpPr>
      <p:sp>
        <p:nvSpPr>
          <p:cNvPr id="88" name="Shape 88"/>
          <p:cNvSpPr txBox="1"/>
          <p:nvPr/>
        </p:nvSpPr>
        <p:spPr>
          <a:xfrm rot="-5400000">
            <a:off x="-1119961" y="5132359"/>
            <a:ext cx="2777999" cy="523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GB" sz="2400" u="none" cap="none" strike="noStrike">
                <a:solidFill>
                  <a:schemeClr val="lt1"/>
                </a:solidFill>
                <a:latin typeface="Arial"/>
                <a:ea typeface="Arial"/>
                <a:cs typeface="Arial"/>
                <a:sym typeface="Arial"/>
              </a:rPr>
              <a:t> www.</a:t>
            </a:r>
            <a:r>
              <a:rPr b="1" i="0" lang="en-GB" sz="2800" u="none" cap="none" strike="noStrike">
                <a:solidFill>
                  <a:schemeClr val="lt1"/>
                </a:solidFill>
                <a:latin typeface="Arial"/>
                <a:ea typeface="Arial"/>
                <a:cs typeface="Arial"/>
                <a:sym typeface="Arial"/>
              </a:rPr>
              <a:t>pdst.</a:t>
            </a:r>
            <a:r>
              <a:rPr b="1" i="0" lang="en-GB" sz="2400" u="none" cap="none" strike="noStrike">
                <a:solidFill>
                  <a:schemeClr val="lt1"/>
                </a:solidFill>
                <a:latin typeface="Arial"/>
                <a:ea typeface="Arial"/>
                <a:cs typeface="Arial"/>
                <a:sym typeface="Arial"/>
              </a:rPr>
              <a:t>ie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4_Title and Content 1">
    <p:spTree>
      <p:nvGrpSpPr>
        <p:cNvPr id="89" name="Shape 89"/>
        <p:cNvGrpSpPr/>
        <p:nvPr/>
      </p:nvGrpSpPr>
      <p:grpSpPr>
        <a:xfrm>
          <a:off x="0" y="0"/>
          <a:ext cx="0" cy="0"/>
          <a:chOff x="0" y="0"/>
          <a:chExt cx="0" cy="0"/>
        </a:xfrm>
      </p:grpSpPr>
      <p:sp>
        <p:nvSpPr>
          <p:cNvPr id="90" name="Shape 90"/>
          <p:cNvSpPr txBox="1"/>
          <p:nvPr/>
        </p:nvSpPr>
        <p:spPr>
          <a:xfrm rot="-5400000">
            <a:off x="-1119961" y="5132359"/>
            <a:ext cx="2777999" cy="523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GB" sz="2400" u="none" cap="none" strike="noStrike">
                <a:solidFill>
                  <a:schemeClr val="lt1"/>
                </a:solidFill>
                <a:latin typeface="Arial"/>
                <a:ea typeface="Arial"/>
                <a:cs typeface="Arial"/>
                <a:sym typeface="Arial"/>
              </a:rPr>
              <a:t> www.</a:t>
            </a:r>
            <a:r>
              <a:rPr b="1" i="0" lang="en-GB" sz="2800" u="none" cap="none" strike="noStrike">
                <a:solidFill>
                  <a:schemeClr val="lt1"/>
                </a:solidFill>
                <a:latin typeface="Arial"/>
                <a:ea typeface="Arial"/>
                <a:cs typeface="Arial"/>
                <a:sym typeface="Arial"/>
              </a:rPr>
              <a:t>pdst.</a:t>
            </a:r>
            <a:r>
              <a:rPr b="1" i="0" lang="en-GB" sz="2400" u="none" cap="none" strike="noStrike">
                <a:solidFill>
                  <a:schemeClr val="lt1"/>
                </a:solidFill>
                <a:latin typeface="Arial"/>
                <a:ea typeface="Arial"/>
                <a:cs typeface="Arial"/>
                <a:sym typeface="Arial"/>
              </a:rPr>
              <a:t>ie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9" name="Shape 19"/>
        <p:cNvGrpSpPr/>
        <p:nvPr/>
      </p:nvGrpSpPr>
      <p:grpSpPr>
        <a:xfrm>
          <a:off x="0" y="0"/>
          <a:ext cx="0" cy="0"/>
          <a:chOff x="0" y="0"/>
          <a:chExt cx="0" cy="0"/>
        </a:xfrm>
      </p:grpSpPr>
      <p:sp>
        <p:nvSpPr>
          <p:cNvPr id="20" name="Shape 20"/>
          <p:cNvSpPr txBox="1"/>
          <p:nvPr>
            <p:ph type="title"/>
          </p:nvPr>
        </p:nvSpPr>
        <p:spPr>
          <a:xfrm>
            <a:off x="457200" y="457200"/>
            <a:ext cx="8229600" cy="1143299"/>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1" name="Shape 21"/>
          <p:cNvSpPr txBox="1"/>
          <p:nvPr>
            <p:ph idx="1" type="body"/>
          </p:nvPr>
        </p:nvSpPr>
        <p:spPr>
          <a:xfrm>
            <a:off x="457200" y="1600200"/>
            <a:ext cx="4038599" cy="45261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 name="Shape 22"/>
          <p:cNvSpPr txBox="1"/>
          <p:nvPr>
            <p:ph idx="2" type="body"/>
          </p:nvPr>
        </p:nvSpPr>
        <p:spPr>
          <a:xfrm>
            <a:off x="4648200" y="1600200"/>
            <a:ext cx="4038599" cy="45261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 name="Shape 23"/>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4" name="Shape 24"/>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5" name="Shape 25"/>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6" name="Shape 26"/>
        <p:cNvGrpSpPr/>
        <p:nvPr/>
      </p:nvGrpSpPr>
      <p:grpSpPr>
        <a:xfrm>
          <a:off x="0" y="0"/>
          <a:ext cx="0" cy="0"/>
          <a:chOff x="0" y="0"/>
          <a:chExt cx="0" cy="0"/>
        </a:xfrm>
      </p:grpSpPr>
      <p:sp>
        <p:nvSpPr>
          <p:cNvPr id="27" name="Shape 27"/>
          <p:cNvSpPr txBox="1"/>
          <p:nvPr>
            <p:ph type="title"/>
          </p:nvPr>
        </p:nvSpPr>
        <p:spPr>
          <a:xfrm>
            <a:off x="456406" y="392112"/>
            <a:ext cx="8229600" cy="1143299"/>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8" name="Shape 28"/>
          <p:cNvSpPr txBox="1"/>
          <p:nvPr>
            <p:ph idx="1" type="body"/>
          </p:nvPr>
        </p:nvSpPr>
        <p:spPr>
          <a:xfrm>
            <a:off x="457200" y="1535112"/>
            <a:ext cx="4040099" cy="639900"/>
          </a:xfrm>
          <a:prstGeom prst="rect">
            <a:avLst/>
          </a:prstGeom>
          <a:noFill/>
          <a:ln>
            <a:noFill/>
          </a:ln>
        </p:spPr>
        <p:txBody>
          <a:bodyPr anchorCtr="0" anchor="b"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29" name="Shape 29"/>
          <p:cNvSpPr txBox="1"/>
          <p:nvPr>
            <p:ph idx="2" type="body"/>
          </p:nvPr>
        </p:nvSpPr>
        <p:spPr>
          <a:xfrm>
            <a:off x="457200" y="2174875"/>
            <a:ext cx="4040099" cy="3951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0" name="Shape 30"/>
          <p:cNvSpPr txBox="1"/>
          <p:nvPr>
            <p:ph idx="3" type="body"/>
          </p:nvPr>
        </p:nvSpPr>
        <p:spPr>
          <a:xfrm>
            <a:off x="4645025" y="1535112"/>
            <a:ext cx="4041900" cy="639900"/>
          </a:xfrm>
          <a:prstGeom prst="rect">
            <a:avLst/>
          </a:prstGeom>
          <a:noFill/>
          <a:ln>
            <a:noFill/>
          </a:ln>
        </p:spPr>
        <p:txBody>
          <a:bodyPr anchorCtr="0" anchor="b"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31" name="Shape 31"/>
          <p:cNvSpPr txBox="1"/>
          <p:nvPr>
            <p:ph idx="4" type="body"/>
          </p:nvPr>
        </p:nvSpPr>
        <p:spPr>
          <a:xfrm>
            <a:off x="4645025" y="2174875"/>
            <a:ext cx="4041900" cy="3951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2" name="Shape 32"/>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3" name="Shape 33"/>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4" name="Shape 34"/>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457200" y="401637"/>
            <a:ext cx="8229600" cy="1143299"/>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7" name="Shape 37"/>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8" name="Shape 38"/>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9" name="Shape 39"/>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0" name="Shape 40"/>
        <p:cNvGrpSpPr/>
        <p:nvPr/>
      </p:nvGrpSpPr>
      <p:grpSpPr>
        <a:xfrm>
          <a:off x="0" y="0"/>
          <a:ext cx="0" cy="0"/>
          <a:chOff x="0" y="0"/>
          <a:chExt cx="0" cy="0"/>
        </a:xfrm>
      </p:grpSpPr>
      <p:sp>
        <p:nvSpPr>
          <p:cNvPr id="41" name="Shape 41"/>
          <p:cNvSpPr txBox="1"/>
          <p:nvPr>
            <p:ph type="title"/>
          </p:nvPr>
        </p:nvSpPr>
        <p:spPr>
          <a:xfrm>
            <a:off x="457200" y="273050"/>
            <a:ext cx="3008399" cy="1161900"/>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2" name="Shape 42"/>
          <p:cNvSpPr txBox="1"/>
          <p:nvPr>
            <p:ph idx="1" type="body"/>
          </p:nvPr>
        </p:nvSpPr>
        <p:spPr>
          <a:xfrm>
            <a:off x="3575050" y="273050"/>
            <a:ext cx="5111699" cy="58526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3" name="Shape 43"/>
          <p:cNvSpPr txBox="1"/>
          <p:nvPr>
            <p:ph idx="2" type="body"/>
          </p:nvPr>
        </p:nvSpPr>
        <p:spPr>
          <a:xfrm>
            <a:off x="457200" y="1435100"/>
            <a:ext cx="3008399" cy="4691099"/>
          </a:xfrm>
          <a:prstGeom prst="rect">
            <a:avLst/>
          </a:prstGeom>
          <a:noFill/>
          <a:ln>
            <a:noFill/>
          </a:ln>
        </p:spPr>
        <p:txBody>
          <a:bodyPr anchorCtr="0" anchor="t"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44" name="Shape 44"/>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45" name="Shape 45"/>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46" name="Shape 46"/>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47" name="Shape 47"/>
        <p:cNvGrpSpPr/>
        <p:nvPr/>
      </p:nvGrpSpPr>
      <p:grpSpPr>
        <a:xfrm>
          <a:off x="0" y="0"/>
          <a:ext cx="0" cy="0"/>
          <a:chOff x="0" y="0"/>
          <a:chExt cx="0" cy="0"/>
        </a:xfrm>
      </p:grpSpPr>
      <p:sp>
        <p:nvSpPr>
          <p:cNvPr id="48" name="Shape 48"/>
          <p:cNvSpPr txBox="1"/>
          <p:nvPr>
            <p:ph type="title"/>
          </p:nvPr>
        </p:nvSpPr>
        <p:spPr>
          <a:xfrm>
            <a:off x="1792288" y="4800600"/>
            <a:ext cx="5486399" cy="56669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9" name="Shape 49"/>
          <p:cNvSpPr/>
          <p:nvPr>
            <p:ph idx="2" type="pic"/>
          </p:nvPr>
        </p:nvSpPr>
        <p:spPr>
          <a:xfrm>
            <a:off x="1792288" y="612775"/>
            <a:ext cx="5486399" cy="4114800"/>
          </a:xfrm>
          <a:prstGeom prst="rect">
            <a:avLst/>
          </a:prstGeom>
          <a:noFill/>
          <a:ln>
            <a:noFill/>
          </a:ln>
        </p:spPr>
      </p:sp>
      <p:sp>
        <p:nvSpPr>
          <p:cNvPr id="50" name="Shape 50"/>
          <p:cNvSpPr txBox="1"/>
          <p:nvPr>
            <p:ph idx="1" type="body"/>
          </p:nvPr>
        </p:nvSpPr>
        <p:spPr>
          <a:xfrm>
            <a:off x="1792288" y="5367337"/>
            <a:ext cx="5486399" cy="804899"/>
          </a:xfrm>
          <a:prstGeom prst="rect">
            <a:avLst/>
          </a:prstGeom>
          <a:noFill/>
          <a:ln>
            <a:noFill/>
          </a:ln>
        </p:spPr>
        <p:txBody>
          <a:bodyPr anchorCtr="0" anchor="t"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51" name="Shape 51"/>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52" name="Shape 52"/>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53" name="Shape 53"/>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4" name="Shape 54"/>
        <p:cNvGrpSpPr/>
        <p:nvPr/>
      </p:nvGrpSpPr>
      <p:grpSpPr>
        <a:xfrm>
          <a:off x="0" y="0"/>
          <a:ext cx="0" cy="0"/>
          <a:chOff x="0" y="0"/>
          <a:chExt cx="0" cy="0"/>
        </a:xfrm>
      </p:grpSpPr>
      <p:sp>
        <p:nvSpPr>
          <p:cNvPr id="55" name="Shape 55"/>
          <p:cNvSpPr txBox="1"/>
          <p:nvPr>
            <p:ph type="title"/>
          </p:nvPr>
        </p:nvSpPr>
        <p:spPr>
          <a:xfrm>
            <a:off x="457199" y="227013"/>
            <a:ext cx="8229600" cy="1143299"/>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6" name="Shape 56"/>
          <p:cNvSpPr txBox="1"/>
          <p:nvPr>
            <p:ph idx="1" type="body"/>
          </p:nvPr>
        </p:nvSpPr>
        <p:spPr>
          <a:xfrm rot="5400000">
            <a:off x="2308949" y="-251549"/>
            <a:ext cx="4526100" cy="8229600"/>
          </a:xfrm>
          <a:prstGeom prst="rect">
            <a:avLst/>
          </a:prstGeom>
          <a:noFill/>
          <a:ln>
            <a:noFill/>
          </a:ln>
        </p:spPr>
        <p:txBody>
          <a:bodyPr anchorCtr="0" anchor="t" bIns="91425" lIns="91425" rIns="91425" tIns="91425"/>
          <a:lstStyle>
            <a:lvl1pPr indent="88900" lvl="0" marL="342900" rtl="0" algn="l">
              <a:spcBef>
                <a:spcPts val="640"/>
              </a:spcBef>
              <a:buClr>
                <a:schemeClr val="dk1"/>
              </a:buClr>
              <a:buFont typeface="Arial"/>
              <a:buChar char="•"/>
              <a:defRPr/>
            </a:lvl1pPr>
            <a:lvl2pPr indent="-19050" lvl="1" marL="742950" rtl="0" algn="l">
              <a:spcBef>
                <a:spcPts val="560"/>
              </a:spcBef>
              <a:buClr>
                <a:schemeClr val="dk1"/>
              </a:buClr>
              <a:buFont typeface="Arial"/>
              <a:buChar char="–"/>
              <a:defRPr/>
            </a:lvl2pPr>
            <a:lvl3pPr indent="12700" lvl="2" marL="1143000" rtl="0" algn="l">
              <a:spcBef>
                <a:spcPts val="480"/>
              </a:spcBef>
              <a:buClr>
                <a:schemeClr val="dk1"/>
              </a:buClr>
              <a:buFont typeface="Arial"/>
              <a:buChar char="•"/>
              <a:defRPr/>
            </a:lvl3pPr>
            <a:lvl4pPr indent="-12700" lvl="3" marL="1600200" rtl="0" algn="l">
              <a:spcBef>
                <a:spcPts val="400"/>
              </a:spcBef>
              <a:buClr>
                <a:schemeClr val="dk1"/>
              </a:buClr>
              <a:buFont typeface="Arial"/>
              <a:buChar char="–"/>
              <a:defRPr/>
            </a:lvl4pPr>
            <a:lvl5pPr indent="-12700" lvl="4" marL="2057400" rtl="0" algn="l">
              <a:spcBef>
                <a:spcPts val="400"/>
              </a:spcBef>
              <a:buClr>
                <a:schemeClr val="dk1"/>
              </a:buClr>
              <a:buFont typeface="Arial"/>
              <a:buChar char="»"/>
              <a:defRPr/>
            </a:lvl5pPr>
            <a:lvl6pPr indent="-12700" lvl="5" marL="2514600" rtl="0" algn="l">
              <a:spcBef>
                <a:spcPts val="400"/>
              </a:spcBef>
              <a:buClr>
                <a:schemeClr val="dk1"/>
              </a:buClr>
              <a:buFont typeface="Arial"/>
              <a:buChar char="•"/>
              <a:defRPr/>
            </a:lvl6pPr>
            <a:lvl7pPr indent="-12700" lvl="6" marL="2971800" rtl="0" algn="l">
              <a:spcBef>
                <a:spcPts val="400"/>
              </a:spcBef>
              <a:buClr>
                <a:schemeClr val="dk1"/>
              </a:buClr>
              <a:buFont typeface="Arial"/>
              <a:buChar char="•"/>
              <a:defRPr/>
            </a:lvl7pPr>
            <a:lvl8pPr indent="-12700" lvl="7" marL="3429000" rtl="0" algn="l">
              <a:spcBef>
                <a:spcPts val="400"/>
              </a:spcBef>
              <a:buClr>
                <a:schemeClr val="dk1"/>
              </a:buClr>
              <a:buFont typeface="Arial"/>
              <a:buChar char="•"/>
              <a:defRPr/>
            </a:lvl8pPr>
            <a:lvl9pPr indent="-12700" lvl="8" marL="3886200" rtl="0" algn="l">
              <a:spcBef>
                <a:spcPts val="400"/>
              </a:spcBef>
              <a:buClr>
                <a:schemeClr val="dk1"/>
              </a:buClr>
              <a:buFont typeface="Arial"/>
              <a:buChar char="•"/>
              <a:defRPr/>
            </a:lvl9pPr>
          </a:lstStyle>
          <a:p/>
        </p:txBody>
      </p:sp>
      <p:sp>
        <p:nvSpPr>
          <p:cNvPr id="57" name="Shape 57"/>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58" name="Shape 58"/>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59" name="Shape 59"/>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0" name="Shape 60"/>
        <p:cNvGrpSpPr/>
        <p:nvPr/>
      </p:nvGrpSpPr>
      <p:grpSpPr>
        <a:xfrm>
          <a:off x="0" y="0"/>
          <a:ext cx="0" cy="0"/>
          <a:chOff x="0" y="0"/>
          <a:chExt cx="0" cy="0"/>
        </a:xfrm>
      </p:grpSpPr>
      <p:sp>
        <p:nvSpPr>
          <p:cNvPr id="61" name="Shape 61"/>
          <p:cNvSpPr txBox="1"/>
          <p:nvPr>
            <p:ph type="title"/>
          </p:nvPr>
        </p:nvSpPr>
        <p:spPr>
          <a:xfrm rot="5400000">
            <a:off x="4732349" y="2171687"/>
            <a:ext cx="5851500" cy="20574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2" name="Shape 62"/>
          <p:cNvSpPr txBox="1"/>
          <p:nvPr>
            <p:ph idx="1" type="body"/>
          </p:nvPr>
        </p:nvSpPr>
        <p:spPr>
          <a:xfrm rot="5400000">
            <a:off x="541348" y="190487"/>
            <a:ext cx="5851500" cy="6019799"/>
          </a:xfrm>
          <a:prstGeom prst="rect">
            <a:avLst/>
          </a:prstGeom>
          <a:noFill/>
          <a:ln>
            <a:noFill/>
          </a:ln>
        </p:spPr>
        <p:txBody>
          <a:bodyPr anchorCtr="0" anchor="t" bIns="91425" lIns="91425" rIns="91425" tIns="91425"/>
          <a:lstStyle>
            <a:lvl1pPr indent="12700" lvl="0" marL="342900" rtl="0" algn="l">
              <a:spcBef>
                <a:spcPts val="640"/>
              </a:spcBef>
              <a:buClr>
                <a:schemeClr val="dk1"/>
              </a:buClr>
              <a:buFont typeface="Arial"/>
              <a:buChar char="•"/>
              <a:defRPr/>
            </a:lvl1pPr>
            <a:lvl2pPr indent="-19050" lvl="1" marL="742950" rtl="0" algn="l">
              <a:spcBef>
                <a:spcPts val="560"/>
              </a:spcBef>
              <a:buClr>
                <a:schemeClr val="dk1"/>
              </a:buClr>
              <a:buFont typeface="Arial"/>
              <a:buChar char="–"/>
              <a:defRPr/>
            </a:lvl2pPr>
            <a:lvl3pPr indent="12700" lvl="2" marL="1143000" rtl="0" algn="l">
              <a:spcBef>
                <a:spcPts val="480"/>
              </a:spcBef>
              <a:buClr>
                <a:schemeClr val="dk1"/>
              </a:buClr>
              <a:buFont typeface="Arial"/>
              <a:buChar char="•"/>
              <a:defRPr/>
            </a:lvl3pPr>
            <a:lvl4pPr indent="-12700" lvl="3" marL="1600200" rtl="0" algn="l">
              <a:spcBef>
                <a:spcPts val="400"/>
              </a:spcBef>
              <a:buClr>
                <a:schemeClr val="dk1"/>
              </a:buClr>
              <a:buFont typeface="Arial"/>
              <a:buChar char="–"/>
              <a:defRPr/>
            </a:lvl4pPr>
            <a:lvl5pPr indent="-12700" lvl="4" marL="2057400" rtl="0" algn="l">
              <a:spcBef>
                <a:spcPts val="400"/>
              </a:spcBef>
              <a:buClr>
                <a:schemeClr val="dk1"/>
              </a:buClr>
              <a:buFont typeface="Arial"/>
              <a:buChar char="»"/>
              <a:defRPr/>
            </a:lvl5pPr>
            <a:lvl6pPr indent="-12700" lvl="5" marL="2514600" rtl="0" algn="l">
              <a:spcBef>
                <a:spcPts val="400"/>
              </a:spcBef>
              <a:buClr>
                <a:schemeClr val="dk1"/>
              </a:buClr>
              <a:buFont typeface="Arial"/>
              <a:buChar char="•"/>
              <a:defRPr/>
            </a:lvl6pPr>
            <a:lvl7pPr indent="-12700" lvl="6" marL="2971800" rtl="0" algn="l">
              <a:spcBef>
                <a:spcPts val="400"/>
              </a:spcBef>
              <a:buClr>
                <a:schemeClr val="dk1"/>
              </a:buClr>
              <a:buFont typeface="Arial"/>
              <a:buChar char="•"/>
              <a:defRPr/>
            </a:lvl7pPr>
            <a:lvl8pPr indent="-12700" lvl="7" marL="3429000" rtl="0" algn="l">
              <a:spcBef>
                <a:spcPts val="400"/>
              </a:spcBef>
              <a:buClr>
                <a:schemeClr val="dk1"/>
              </a:buClr>
              <a:buFont typeface="Arial"/>
              <a:buChar char="•"/>
              <a:defRPr/>
            </a:lvl8pPr>
            <a:lvl9pPr indent="-12700" lvl="8" marL="3886200" rtl="0" algn="l">
              <a:spcBef>
                <a:spcPts val="400"/>
              </a:spcBef>
              <a:buClr>
                <a:schemeClr val="dk1"/>
              </a:buClr>
              <a:buFont typeface="Arial"/>
              <a:buChar char="•"/>
              <a:defRPr/>
            </a:lvl9pPr>
          </a:lstStyle>
          <a:p/>
        </p:txBody>
      </p:sp>
      <p:sp>
        <p:nvSpPr>
          <p:cNvPr id="63" name="Shape 63"/>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64" name="Shape 64"/>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65" name="Shape 65"/>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ation">
    <p:spTree>
      <p:nvGrpSpPr>
        <p:cNvPr id="66" name="Shape 6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00.png"/><Relationship Id="rId2" Type="http://schemas.openxmlformats.org/officeDocument/2006/relationships/image" Target="../media/image0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2.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2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0" marR="0" rtl="0" algn="l">
              <a:lnSpc>
                <a:spcPct val="100000"/>
              </a:lnSpc>
              <a:spcBef>
                <a:spcPts val="0"/>
              </a:spcBef>
              <a:spcAft>
                <a:spcPts val="0"/>
              </a:spcAft>
              <a:buClr>
                <a:srgbClr val="000000"/>
              </a:buClr>
              <a:buFont typeface="Arial"/>
              <a:buNone/>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7" name="Shape 7"/>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2700" lvl="0" marL="342900" marR="0" rtl="0" algn="l">
              <a:lnSpc>
                <a:spcPct val="100000"/>
              </a:lnSpc>
              <a:spcBef>
                <a:spcPts val="640"/>
              </a:spcBef>
              <a:spcAft>
                <a:spcPts val="0"/>
              </a:spcAft>
              <a:buClr>
                <a:schemeClr val="dk1"/>
              </a:buClr>
              <a:buFont typeface="Arial"/>
              <a:buChar char="•"/>
              <a:defRPr/>
            </a:lvl1pPr>
            <a:lvl2pPr indent="-19050" lvl="1" marL="742950" marR="0" rtl="0" algn="l">
              <a:lnSpc>
                <a:spcPct val="100000"/>
              </a:lnSpc>
              <a:spcBef>
                <a:spcPts val="560"/>
              </a:spcBef>
              <a:spcAft>
                <a:spcPts val="0"/>
              </a:spcAft>
              <a:buClr>
                <a:schemeClr val="dk1"/>
              </a:buClr>
              <a:buFont typeface="Arial"/>
              <a:buChar char="–"/>
              <a:defRPr/>
            </a:lvl2pPr>
            <a:lvl3pPr indent="12700" lvl="2" marL="1143000" marR="0" rtl="0" algn="l">
              <a:lnSpc>
                <a:spcPct val="100000"/>
              </a:lnSpc>
              <a:spcBef>
                <a:spcPts val="480"/>
              </a:spcBef>
              <a:spcAft>
                <a:spcPts val="0"/>
              </a:spcAft>
              <a:buClr>
                <a:schemeClr val="dk1"/>
              </a:buClr>
              <a:buFont typeface="Arial"/>
              <a:buChar char="•"/>
              <a:defRPr/>
            </a:lvl3pPr>
            <a:lvl4pPr indent="-12700" lvl="3" marL="1600200" marR="0" rtl="0" algn="l">
              <a:lnSpc>
                <a:spcPct val="100000"/>
              </a:lnSpc>
              <a:spcBef>
                <a:spcPts val="400"/>
              </a:spcBef>
              <a:spcAft>
                <a:spcPts val="0"/>
              </a:spcAft>
              <a:buClr>
                <a:schemeClr val="dk1"/>
              </a:buClr>
              <a:buFont typeface="Arial"/>
              <a:buChar char="–"/>
              <a:defRPr/>
            </a:lvl4pPr>
            <a:lvl5pPr indent="-12700" lvl="4" marL="2057400" marR="0" rtl="0" algn="l">
              <a:lnSpc>
                <a:spcPct val="100000"/>
              </a:lnSpc>
              <a:spcBef>
                <a:spcPts val="400"/>
              </a:spcBef>
              <a:spcAft>
                <a:spcPts val="0"/>
              </a:spcAft>
              <a:buClr>
                <a:schemeClr val="dk1"/>
              </a:buClr>
              <a:buFont typeface="Arial"/>
              <a:buChar char="»"/>
              <a:defRPr/>
            </a:lvl5pPr>
            <a:lvl6pPr indent="-12700" lvl="5" marL="2514600" marR="0" rtl="0" algn="l">
              <a:lnSpc>
                <a:spcPct val="100000"/>
              </a:lnSpc>
              <a:spcBef>
                <a:spcPts val="400"/>
              </a:spcBef>
              <a:spcAft>
                <a:spcPts val="0"/>
              </a:spcAft>
              <a:buClr>
                <a:schemeClr val="dk1"/>
              </a:buClr>
              <a:buFont typeface="Arial"/>
              <a:buChar char="•"/>
              <a:defRPr/>
            </a:lvl6pPr>
            <a:lvl7pPr indent="-12700" lvl="6" marL="2971800" marR="0" rtl="0" algn="l">
              <a:lnSpc>
                <a:spcPct val="100000"/>
              </a:lnSpc>
              <a:spcBef>
                <a:spcPts val="400"/>
              </a:spcBef>
              <a:spcAft>
                <a:spcPts val="0"/>
              </a:spcAft>
              <a:buClr>
                <a:schemeClr val="dk1"/>
              </a:buClr>
              <a:buFont typeface="Arial"/>
              <a:buChar char="•"/>
              <a:defRPr/>
            </a:lvl7pPr>
            <a:lvl8pPr indent="-12700" lvl="7" marL="3429000" marR="0" rtl="0" algn="l">
              <a:lnSpc>
                <a:spcPct val="100000"/>
              </a:lnSpc>
              <a:spcBef>
                <a:spcPts val="400"/>
              </a:spcBef>
              <a:spcAft>
                <a:spcPts val="0"/>
              </a:spcAft>
              <a:buClr>
                <a:schemeClr val="dk1"/>
              </a:buClr>
              <a:buFont typeface="Arial"/>
              <a:buChar char="•"/>
              <a:defRPr/>
            </a:lvl8pPr>
            <a:lvl9pPr indent="-12700" lvl="8" marL="3886200" marR="0" rtl="0" algn="l">
              <a:lnSpc>
                <a:spcPct val="100000"/>
              </a:lnSpc>
              <a:spcBef>
                <a:spcPts val="400"/>
              </a:spcBef>
              <a:spcAft>
                <a:spcPts val="0"/>
              </a:spcAft>
              <a:buClr>
                <a:schemeClr val="dk1"/>
              </a:buClr>
              <a:buFont typeface="Arial"/>
              <a:buChar char="•"/>
              <a:defRPr/>
            </a:lvl9pPr>
          </a:lstStyle>
          <a:p/>
        </p:txBody>
      </p:sp>
      <p:sp>
        <p:nvSpPr>
          <p:cNvPr id="8" name="Shape 8"/>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9" name="Shape 9"/>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10" name="Shape 10"/>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pic>
        <p:nvPicPr>
          <p:cNvPr id="11" name="Shape 11"/>
          <p:cNvPicPr preferRelativeResize="0"/>
          <p:nvPr/>
        </p:nvPicPr>
        <p:blipFill rotWithShape="1">
          <a:blip r:embed="rId1">
            <a:alphaModFix/>
          </a:blip>
          <a:srcRect b="0" l="0" r="0" t="0"/>
          <a:stretch/>
        </p:blipFill>
        <p:spPr>
          <a:xfrm>
            <a:off x="0" y="114300"/>
            <a:ext cx="2905200" cy="584100"/>
          </a:xfrm>
          <a:prstGeom prst="rect">
            <a:avLst/>
          </a:prstGeom>
          <a:noFill/>
          <a:ln>
            <a:noFill/>
          </a:ln>
        </p:spPr>
      </p:pic>
      <p:pic>
        <p:nvPicPr>
          <p:cNvPr id="12" name="Shape 12"/>
          <p:cNvPicPr preferRelativeResize="0"/>
          <p:nvPr/>
        </p:nvPicPr>
        <p:blipFill rotWithShape="1">
          <a:blip r:embed="rId2">
            <a:alphaModFix/>
          </a:blip>
          <a:srcRect b="20457" l="0" r="0" t="14370"/>
          <a:stretch/>
        </p:blipFill>
        <p:spPr>
          <a:xfrm>
            <a:off x="7037775" y="59625"/>
            <a:ext cx="2029524" cy="7986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02.png"/><Relationship Id="rId4" Type="http://schemas.openxmlformats.org/officeDocument/2006/relationships/hyperlink" Target="http://creativecommons.org/licenses/by-sa/3.0/i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hyperlink" Target="https://search.creativecommons.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hyperlink" Target="https://www.flickr.com/photos/nlireland/albums/72157628305129213" TargetMode="External"/><Relationship Id="rId4" Type="http://schemas.openxmlformats.org/officeDocument/2006/relationships/image" Target="../media/image16.png"/><Relationship Id="rId5" Type="http://schemas.openxmlformats.org/officeDocument/2006/relationships/image" Target="../media/image22.png"/><Relationship Id="rId6"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hyperlink" Target="http://www.easter1916.ie/index.php/people/a-z/countess-constance-markievicz/" TargetMode="External"/><Relationship Id="rId4" Type="http://schemas.openxmlformats.org/officeDocument/2006/relationships/hyperlink" Target="https://www.youtube.com/watch?v=FiZJ2C8EwSA" TargetMode="External"/><Relationship Id="rId5"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hyperlink" Target="http://www.irishtimes.com/culture/heritage/1916-schools/a-blow-by-blow-guide-to-the-easter-rising-1.2353931" TargetMode="External"/><Relationship Id="rId4" Type="http://schemas.openxmlformats.org/officeDocument/2006/relationships/hyperlink" Target="http://www.readwritethink.org/classroom-resources/student-interactives/timeline-30007.html" TargetMode="External"/><Relationship Id="rId5"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hyperlink" Target="http://getkahoot.com/" TargetMode="External"/><Relationship Id="rId4" Type="http://schemas.openxmlformats.org/officeDocument/2006/relationships/hyperlink" Target="https://kahoot.it/" TargetMode="External"/><Relationship Id="rId5"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hyperlink" Target="http://school.eb.co.uk/levels/foundation/article/487795"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hyperlink" Target="http://www.easter1916.ie/" TargetMode="External"/><Relationship Id="rId4" Type="http://schemas.openxmlformats.org/officeDocument/2006/relationships/hyperlink" Target="http://www.easter1916.net/" TargetMode="External"/><Relationship Id="rId5" Type="http://schemas.openxmlformats.org/officeDocument/2006/relationships/hyperlink" Target="www.nli.ie/1916" TargetMode="External"/><Relationship Id="rId6" Type="http://schemas.openxmlformats.org/officeDocument/2006/relationships/image" Target="../media/image26.png"/><Relationship Id="rId7" Type="http://schemas.openxmlformats.org/officeDocument/2006/relationships/hyperlink" Target="http://www.nli.ie/1916/1916_main.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30.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hyperlink" Target="http://www.easter1916.ie/" TargetMode="Externa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hyperlink" Target="https://www.scoilnet.ie/proclamationtemplate/" TargetMode="External"/><Relationship Id="rId4" Type="http://schemas.openxmlformats.org/officeDocument/2006/relationships/hyperlink" Target="https://www.scoilnet.ie/1916-ancestry-projec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0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s://dublinrising.withgoogle.com/welcome/" TargetMode="Externa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s://www.scoilnet.ie/irishflag/" TargetMode="External"/><Relationship Id="rId4" Type="http://schemas.openxmlformats.org/officeDocument/2006/relationships/hyperlink" Target="https://www.scoilnet.ie/" TargetMode="External"/><Relationship Id="rId5" Type="http://schemas.openxmlformats.org/officeDocument/2006/relationships/image" Target="../media/image12.png"/><Relationship Id="rId6" Type="http://schemas.openxmlformats.org/officeDocument/2006/relationships/image" Target="../media/image0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08.png"/><Relationship Id="rId4" Type="http://schemas.openxmlformats.org/officeDocument/2006/relationships/hyperlink" Target="http://school.eb.co.uk/levels/foundation" TargetMode="External"/><Relationship Id="rId5" Type="http://schemas.openxmlformats.org/officeDocument/2006/relationships/image" Target="../media/image0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hyperlink" Target="http://school.eb.co.uk/level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07.png"/><Relationship Id="rId4" Type="http://schemas.openxmlformats.org/officeDocument/2006/relationships/image" Target="../media/image05.png"/><Relationship Id="rId5" Type="http://schemas.openxmlformats.org/officeDocument/2006/relationships/image" Target="../media/image0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nvSpPr>
        <p:spPr>
          <a:xfrm>
            <a:off x="678995" y="1567228"/>
            <a:ext cx="7772400" cy="878099"/>
          </a:xfrm>
          <a:prstGeom prst="rect">
            <a:avLst/>
          </a:prstGeom>
          <a:noFill/>
          <a:ln>
            <a:noFill/>
          </a:ln>
        </p:spPr>
        <p:txBody>
          <a:bodyPr anchorCtr="0" anchor="ctr" bIns="45700" lIns="91425" rIns="91425" tIns="45700">
            <a:noAutofit/>
          </a:bodyPr>
          <a:lstStyle/>
          <a:p>
            <a:pPr lvl="0" rtl="0" algn="ctr">
              <a:spcBef>
                <a:spcPts val="0"/>
              </a:spcBef>
              <a:buNone/>
            </a:pPr>
            <a:r>
              <a:rPr lang="en-GB" sz="2900"/>
              <a:t>Using ICT to Explore the 1916 Rising</a:t>
            </a:r>
          </a:p>
        </p:txBody>
      </p:sp>
      <p:sp>
        <p:nvSpPr>
          <p:cNvPr id="96" name="Shape 96"/>
          <p:cNvSpPr txBox="1"/>
          <p:nvPr/>
        </p:nvSpPr>
        <p:spPr>
          <a:xfrm>
            <a:off x="683568" y="2636911"/>
            <a:ext cx="7772400" cy="1944300"/>
          </a:xfrm>
          <a:prstGeom prst="rect">
            <a:avLst/>
          </a:prstGeom>
          <a:noFill/>
          <a:ln>
            <a:noFill/>
          </a:ln>
        </p:spPr>
        <p:txBody>
          <a:bodyPr anchorCtr="0" anchor="t" bIns="45700" lIns="91425" rIns="91425" tIns="45700">
            <a:noAutofit/>
          </a:bodyPr>
          <a:lstStyle/>
          <a:p>
            <a:pPr indent="-190500" lvl="0" marL="342900" rtl="0">
              <a:lnSpc>
                <a:spcPct val="90000"/>
              </a:lnSpc>
              <a:spcBef>
                <a:spcPts val="0"/>
              </a:spcBef>
              <a:buNone/>
            </a:pPr>
            <a:r>
              <a:t/>
            </a:r>
            <a:endParaRPr sz="2400">
              <a:solidFill>
                <a:srgbClr val="585858"/>
              </a:solidFill>
              <a:latin typeface="Rambla"/>
              <a:ea typeface="Rambla"/>
              <a:cs typeface="Rambla"/>
              <a:sym typeface="Rambla"/>
            </a:endParaRPr>
          </a:p>
          <a:p>
            <a:pPr indent="-190500" lvl="0" marL="342900" rtl="0">
              <a:lnSpc>
                <a:spcPct val="90000"/>
              </a:lnSpc>
              <a:spcBef>
                <a:spcPts val="400"/>
              </a:spcBef>
              <a:buNone/>
            </a:pPr>
            <a:r>
              <a:t/>
            </a:r>
            <a:endParaRPr sz="2400">
              <a:solidFill>
                <a:srgbClr val="585858"/>
              </a:solidFill>
              <a:latin typeface="Rambla"/>
              <a:ea typeface="Rambla"/>
              <a:cs typeface="Rambla"/>
              <a:sym typeface="Rambla"/>
            </a:endParaRPr>
          </a:p>
          <a:p>
            <a:pPr lvl="0" rtl="0">
              <a:lnSpc>
                <a:spcPct val="90000"/>
              </a:lnSpc>
              <a:spcBef>
                <a:spcPts val="400"/>
              </a:spcBef>
              <a:buNone/>
            </a:pPr>
            <a:r>
              <a:rPr lang="en-GB" sz="2400">
                <a:solidFill>
                  <a:srgbClr val="585858"/>
                </a:solidFill>
                <a:latin typeface="Rambla"/>
                <a:ea typeface="Rambla"/>
                <a:cs typeface="Rambla"/>
                <a:sym typeface="Rambla"/>
              </a:rPr>
              <a:t>Venue:</a:t>
            </a:r>
          </a:p>
          <a:p>
            <a:pPr lvl="0" rtl="0">
              <a:lnSpc>
                <a:spcPct val="90000"/>
              </a:lnSpc>
              <a:spcBef>
                <a:spcPts val="400"/>
              </a:spcBef>
              <a:buNone/>
            </a:pPr>
            <a:r>
              <a:rPr lang="en-GB" sz="2400">
                <a:solidFill>
                  <a:srgbClr val="585858"/>
                </a:solidFill>
                <a:latin typeface="Rambla"/>
                <a:ea typeface="Rambla"/>
                <a:cs typeface="Rambla"/>
                <a:sym typeface="Rambla"/>
              </a:rPr>
              <a:t>Presenter:</a:t>
            </a:r>
          </a:p>
          <a:p>
            <a:pPr indent="-139700" lvl="0" marL="342900" rtl="0">
              <a:lnSpc>
                <a:spcPct val="90000"/>
              </a:lnSpc>
              <a:spcBef>
                <a:spcPts val="400"/>
              </a:spcBef>
              <a:buNone/>
            </a:pPr>
            <a:r>
              <a:t/>
            </a:r>
            <a:endParaRPr sz="3200">
              <a:solidFill>
                <a:srgbClr val="000000"/>
              </a:solidFill>
              <a:latin typeface="Helvetica Neue"/>
              <a:ea typeface="Helvetica Neue"/>
              <a:cs typeface="Helvetica Neue"/>
              <a:sym typeface="Helvetica Neue"/>
            </a:endParaRPr>
          </a:p>
        </p:txBody>
      </p:sp>
      <p:sp>
        <p:nvSpPr>
          <p:cNvPr id="97" name="Shape 97"/>
          <p:cNvSpPr/>
          <p:nvPr/>
        </p:nvSpPr>
        <p:spPr>
          <a:xfrm>
            <a:off x="8763000" y="6505575"/>
            <a:ext cx="249264" cy="266706"/>
          </a:xfrm>
          <a:custGeom>
            <a:pathLst>
              <a:path extrusionOk="0" h="21600" w="21600">
                <a:moveTo>
                  <a:pt x="0" y="0"/>
                </a:moveTo>
                <a:lnTo>
                  <a:pt x="21600" y="0"/>
                </a:lnTo>
                <a:lnTo>
                  <a:pt x="21600" y="21599"/>
                </a:lnTo>
                <a:lnTo>
                  <a:pt x="0" y="21599"/>
                </a:lnTo>
                <a:lnTo>
                  <a:pt x="0" y="0"/>
                </a:lnTo>
                <a:close/>
              </a:path>
            </a:pathLst>
          </a:custGeom>
          <a:noFill/>
          <a:ln>
            <a:noFill/>
          </a:ln>
        </p:spPr>
        <p:txBody>
          <a:bodyPr anchorCtr="0" anchor="b" bIns="38100" lIns="38100" rIns="38100" tIns="38100">
            <a:noAutofit/>
          </a:bodyPr>
          <a:lstStyle/>
          <a:p>
            <a:pPr indent="0" lvl="0" marL="0" marR="0" rtl="0" algn="r">
              <a:spcBef>
                <a:spcPts val="0"/>
              </a:spcBef>
              <a:spcAft>
                <a:spcPts val="0"/>
              </a:spcAft>
              <a:buSzPct val="25000"/>
              <a:buNone/>
            </a:pPr>
            <a:fld id="{00000000-1234-1234-1234-123412341234}" type="slidenum">
              <a:rPr b="0" i="0" lang="en-GB" sz="1000" u="none" cap="none" strike="noStrike">
                <a:solidFill>
                  <a:srgbClr val="FFFFFF"/>
                </a:solidFill>
                <a:latin typeface="Rambla"/>
                <a:ea typeface="Rambla"/>
                <a:cs typeface="Rambla"/>
                <a:sym typeface="Rambla"/>
              </a:rPr>
              <a:t>‹#›</a:t>
            </a:fld>
          </a:p>
        </p:txBody>
      </p:sp>
      <p:pic>
        <p:nvPicPr>
          <p:cNvPr id="98" name="Shape 98"/>
          <p:cNvPicPr preferRelativeResize="0"/>
          <p:nvPr/>
        </p:nvPicPr>
        <p:blipFill rotWithShape="1">
          <a:blip r:embed="rId3">
            <a:alphaModFix/>
          </a:blip>
          <a:srcRect b="0" l="0" r="0" t="0"/>
          <a:stretch/>
        </p:blipFill>
        <p:spPr>
          <a:xfrm>
            <a:off x="1547663" y="5229200"/>
            <a:ext cx="1228199" cy="429899"/>
          </a:xfrm>
          <a:prstGeom prst="rect">
            <a:avLst/>
          </a:prstGeom>
          <a:noFill/>
          <a:ln>
            <a:noFill/>
          </a:ln>
        </p:spPr>
      </p:pic>
      <p:sp>
        <p:nvSpPr>
          <p:cNvPr id="99" name="Shape 99"/>
          <p:cNvSpPr txBox="1"/>
          <p:nvPr/>
        </p:nvSpPr>
        <p:spPr>
          <a:xfrm>
            <a:off x="3419871" y="5229200"/>
            <a:ext cx="5112600" cy="3692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GB" sz="1800" u="none" cap="none" strike="noStrike">
                <a:solidFill>
                  <a:srgbClr val="000000"/>
                </a:solidFill>
                <a:latin typeface="Rambla"/>
                <a:ea typeface="Rambla"/>
                <a:cs typeface="Rambla"/>
                <a:sym typeface="Rambla"/>
              </a:rPr>
              <a:t>© PDST Technology in Education 201</a:t>
            </a:r>
            <a:r>
              <a:rPr lang="en-GB" sz="1800">
                <a:latin typeface="Rambla"/>
                <a:ea typeface="Rambla"/>
                <a:cs typeface="Rambla"/>
                <a:sym typeface="Rambla"/>
              </a:rPr>
              <a:t>5/2016</a:t>
            </a:r>
          </a:p>
        </p:txBody>
      </p:sp>
      <p:sp>
        <p:nvSpPr>
          <p:cNvPr id="100" name="Shape 100"/>
          <p:cNvSpPr txBox="1"/>
          <p:nvPr/>
        </p:nvSpPr>
        <p:spPr>
          <a:xfrm>
            <a:off x="1794485" y="5842337"/>
            <a:ext cx="6408599" cy="83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GB" sz="1200" u="none" cap="none" strike="noStrike">
                <a:solidFill>
                  <a:srgbClr val="000000"/>
                </a:solidFill>
                <a:latin typeface="Calibri"/>
                <a:ea typeface="Calibri"/>
                <a:cs typeface="Calibri"/>
                <a:sym typeface="Calibri"/>
              </a:rPr>
              <a:t>This work is made available under the terms of the Creative Commons Attribution Share Alike 3.0 Licence </a:t>
            </a:r>
            <a:r>
              <a:rPr b="0" i="0" lang="en-GB" sz="1200" u="sng" cap="none" strike="noStrike">
                <a:solidFill>
                  <a:srgbClr val="0000FF"/>
                </a:solidFill>
                <a:latin typeface="Calibri"/>
                <a:ea typeface="Calibri"/>
                <a:cs typeface="Calibri"/>
                <a:sym typeface="Calibri"/>
                <a:hlinkClick r:id="rId4"/>
              </a:rPr>
              <a:t>http://creativecommons.org/licenses/by-sa/3.0/ie/</a:t>
            </a:r>
            <a:r>
              <a:rPr b="0" i="0" lang="en-GB" sz="1200" u="none" cap="none" strike="noStrike">
                <a:solidFill>
                  <a:srgbClr val="000000"/>
                </a:solidFill>
                <a:latin typeface="Calibri"/>
                <a:ea typeface="Calibri"/>
                <a:cs typeface="Calibri"/>
                <a:sym typeface="Calibri"/>
              </a:rPr>
              <a:t>. You may use and re-use this material (not including images and logos) free of charge in any format or medium, under the terms of the Creative Commons Attribution Share Alike Licence.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457200" y="274637"/>
            <a:ext cx="8229600" cy="1143299"/>
          </a:xfrm>
          <a:prstGeom prst="rect">
            <a:avLst/>
          </a:prstGeom>
        </p:spPr>
        <p:txBody>
          <a:bodyPr anchorCtr="0" anchor="ctr" bIns="91425" lIns="91425" rIns="91425" tIns="91425">
            <a:noAutofit/>
          </a:bodyPr>
          <a:lstStyle/>
          <a:p>
            <a:pPr lvl="0">
              <a:spcBef>
                <a:spcPts val="0"/>
              </a:spcBef>
              <a:buNone/>
            </a:pPr>
            <a:r>
              <a:rPr b="1" lang="en-GB" sz="3000"/>
              <a:t>Task: Bio Cube</a:t>
            </a:r>
          </a:p>
        </p:txBody>
      </p:sp>
      <p:sp>
        <p:nvSpPr>
          <p:cNvPr id="165" name="Shape 165"/>
          <p:cNvSpPr txBox="1"/>
          <p:nvPr>
            <p:ph idx="1" type="body"/>
          </p:nvPr>
        </p:nvSpPr>
        <p:spPr>
          <a:xfrm>
            <a:off x="457200" y="4303050"/>
            <a:ext cx="8229600" cy="2053200"/>
          </a:xfrm>
          <a:prstGeom prst="rect">
            <a:avLst/>
          </a:prstGeom>
        </p:spPr>
        <p:txBody>
          <a:bodyPr anchorCtr="0" anchor="t" bIns="91425" lIns="91425" rIns="91425" tIns="91425">
            <a:noAutofit/>
          </a:bodyPr>
          <a:lstStyle/>
          <a:p>
            <a:pPr indent="0" lvl="0" marL="0" rtl="0" algn="just">
              <a:spcBef>
                <a:spcPts val="0"/>
              </a:spcBef>
              <a:buNone/>
            </a:pPr>
            <a:r>
              <a:rPr lang="en-GB" sz="2200"/>
              <a:t>Using the Bio Cube from ReadWriteThink’s Cube Creator can you create a report on a prominent individual who was part of the 1916 Rising.</a:t>
            </a:r>
          </a:p>
          <a:p>
            <a:pPr indent="0" lvl="0" marL="0" rtl="0" algn="just">
              <a:spcBef>
                <a:spcPts val="0"/>
              </a:spcBef>
              <a:buNone/>
            </a:pPr>
            <a:r>
              <a:t/>
            </a:r>
            <a:endParaRPr sz="2200"/>
          </a:p>
          <a:p>
            <a:pPr indent="0" lvl="0" marL="0" algn="just">
              <a:spcBef>
                <a:spcPts val="0"/>
              </a:spcBef>
              <a:buNone/>
            </a:pPr>
            <a:r>
              <a:rPr lang="en-GB" sz="2200"/>
              <a:t>Are there other ways the Cube Creator could be used to facilitate learning about the 1916 Rising?</a:t>
            </a:r>
          </a:p>
        </p:txBody>
      </p:sp>
      <p:pic>
        <p:nvPicPr>
          <p:cNvPr id="166" name="Shape 166"/>
          <p:cNvPicPr preferRelativeResize="0"/>
          <p:nvPr/>
        </p:nvPicPr>
        <p:blipFill rotWithShape="1">
          <a:blip r:embed="rId3">
            <a:alphaModFix/>
          </a:blip>
          <a:srcRect b="15192" l="7665" r="8003" t="14730"/>
          <a:stretch/>
        </p:blipFill>
        <p:spPr>
          <a:xfrm>
            <a:off x="4693150" y="1359750"/>
            <a:ext cx="3917498" cy="2734375"/>
          </a:xfrm>
          <a:prstGeom prst="rect">
            <a:avLst/>
          </a:prstGeom>
          <a:noFill/>
          <a:ln>
            <a:noFill/>
          </a:ln>
        </p:spPr>
      </p:pic>
      <p:pic>
        <p:nvPicPr>
          <p:cNvPr id="167" name="Shape 167"/>
          <p:cNvPicPr preferRelativeResize="0"/>
          <p:nvPr/>
        </p:nvPicPr>
        <p:blipFill>
          <a:blip r:embed="rId4">
            <a:alphaModFix/>
          </a:blip>
          <a:stretch>
            <a:fillRect/>
          </a:stretch>
        </p:blipFill>
        <p:spPr>
          <a:xfrm>
            <a:off x="457199" y="1335612"/>
            <a:ext cx="3917500" cy="273437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idx="4294967295" type="body"/>
          </p:nvPr>
        </p:nvSpPr>
        <p:spPr>
          <a:xfrm>
            <a:off x="622570" y="1600200"/>
            <a:ext cx="8269799" cy="4493099"/>
          </a:xfrm>
          <a:prstGeom prst="rect">
            <a:avLst/>
          </a:prstGeom>
          <a:noFill/>
          <a:ln>
            <a:noFill/>
          </a:ln>
        </p:spPr>
        <p:txBody>
          <a:bodyPr anchorCtr="0" anchor="t" bIns="91425" lIns="91425" rIns="91425" tIns="91425">
            <a:noAutofit/>
          </a:bodyPr>
          <a:lstStyle/>
          <a:p>
            <a:pPr indent="-139700" lvl="0" marL="342900" marR="0" rtl="0" algn="l">
              <a:lnSpc>
                <a:spcPct val="100000"/>
              </a:lnSpc>
              <a:spcBef>
                <a:spcPts val="0"/>
              </a:spcBef>
              <a:spcAft>
                <a:spcPts val="0"/>
              </a:spcAft>
              <a:buClr>
                <a:schemeClr val="dk1"/>
              </a:buClr>
              <a:buSzPct val="100000"/>
              <a:buFont typeface="Arial"/>
              <a:buChar char="•"/>
            </a:pPr>
            <a:r>
              <a:rPr b="0" i="0" lang="en-GB" sz="2600" u="none" cap="none" strike="noStrike">
                <a:solidFill>
                  <a:srgbClr val="000000"/>
                </a:solidFill>
                <a:latin typeface="Arial"/>
                <a:ea typeface="Arial"/>
                <a:cs typeface="Arial"/>
                <a:sym typeface="Arial"/>
              </a:rPr>
              <a:t>Covers images, audio and completed work of pupils</a:t>
            </a:r>
          </a:p>
          <a:p>
            <a:pPr indent="-139700" lvl="0" marL="342900" marR="0" rtl="0" algn="l">
              <a:lnSpc>
                <a:spcPct val="100000"/>
              </a:lnSpc>
              <a:spcBef>
                <a:spcPts val="640"/>
              </a:spcBef>
              <a:spcAft>
                <a:spcPts val="0"/>
              </a:spcAft>
              <a:buClr>
                <a:schemeClr val="dk1"/>
              </a:buClr>
              <a:buSzPct val="100000"/>
              <a:buFont typeface="Arial"/>
              <a:buChar char="•"/>
            </a:pPr>
            <a:r>
              <a:rPr b="0" i="0" lang="en-GB" sz="2600" u="none" cap="none" strike="noStrike">
                <a:solidFill>
                  <a:srgbClr val="000000"/>
                </a:solidFill>
                <a:latin typeface="Arial"/>
                <a:ea typeface="Arial"/>
                <a:cs typeface="Arial"/>
                <a:sym typeface="Arial"/>
              </a:rPr>
              <a:t>Copyright and publishing policies should be covered in your school’s Acceptable Use Policy</a:t>
            </a:r>
          </a:p>
          <a:p>
            <a:pPr indent="-139700" lvl="0" marL="342900" marR="0" rtl="0" algn="l">
              <a:lnSpc>
                <a:spcPct val="100000"/>
              </a:lnSpc>
              <a:spcBef>
                <a:spcPts val="640"/>
              </a:spcBef>
              <a:spcAft>
                <a:spcPts val="0"/>
              </a:spcAft>
              <a:buClr>
                <a:schemeClr val="dk1"/>
              </a:buClr>
              <a:buSzPct val="100000"/>
              <a:buFont typeface="Arial"/>
              <a:buChar char="•"/>
            </a:pPr>
            <a:r>
              <a:rPr b="0" i="0" lang="en-GB" sz="2600" u="none" cap="none" strike="noStrike">
                <a:solidFill>
                  <a:srgbClr val="000000"/>
                </a:solidFill>
                <a:latin typeface="Arial"/>
                <a:ea typeface="Arial"/>
                <a:cs typeface="Arial"/>
                <a:sym typeface="Arial"/>
              </a:rPr>
              <a:t>ClipArt and Images found online will be copyright protected</a:t>
            </a:r>
          </a:p>
          <a:p>
            <a:pPr indent="-139700" lvl="0" marL="342900" marR="0" rtl="0" algn="l">
              <a:lnSpc>
                <a:spcPct val="100000"/>
              </a:lnSpc>
              <a:spcBef>
                <a:spcPts val="640"/>
              </a:spcBef>
              <a:spcAft>
                <a:spcPts val="0"/>
              </a:spcAft>
              <a:buClr>
                <a:schemeClr val="dk1"/>
              </a:buClr>
              <a:buSzPct val="100000"/>
              <a:buFont typeface="Arial"/>
              <a:buChar char="•"/>
            </a:pPr>
            <a:r>
              <a:rPr b="0" i="0" lang="en-GB" sz="2600" u="none" cap="none" strike="noStrike">
                <a:solidFill>
                  <a:srgbClr val="000000"/>
                </a:solidFill>
                <a:latin typeface="Arial"/>
                <a:ea typeface="Arial"/>
                <a:cs typeface="Arial"/>
                <a:sym typeface="Arial"/>
              </a:rPr>
              <a:t>Creative Commons Licensing allows users to specify how material can be used.  It does not mean giving up copyright, instead it means offering some of your rights to any member of the public under certain conditions.</a:t>
            </a:r>
          </a:p>
          <a:p>
            <a:pPr indent="0" lvl="0" marL="342900" marR="0" rtl="0" algn="l">
              <a:lnSpc>
                <a:spcPct val="100000"/>
              </a:lnSpc>
              <a:spcBef>
                <a:spcPts val="640"/>
              </a:spcBef>
              <a:spcAft>
                <a:spcPts val="0"/>
              </a:spcAft>
              <a:buClr>
                <a:schemeClr val="dk1"/>
              </a:buClr>
              <a:buSzPct val="25000"/>
              <a:buFont typeface="Arial"/>
              <a:buNone/>
            </a:pPr>
            <a:r>
              <a:t/>
            </a:r>
            <a:endParaRPr b="0" i="0" sz="2200" u="none" cap="none" strike="noStrike">
              <a:solidFill>
                <a:srgbClr val="000000"/>
              </a:solidFill>
              <a:latin typeface="Arial"/>
              <a:ea typeface="Arial"/>
              <a:cs typeface="Arial"/>
              <a:sym typeface="Arial"/>
            </a:endParaRPr>
          </a:p>
          <a:p>
            <a:pPr indent="0" lvl="0" marL="342900" marR="0" rtl="0" algn="l">
              <a:lnSpc>
                <a:spcPct val="100000"/>
              </a:lnSpc>
              <a:spcBef>
                <a:spcPts val="640"/>
              </a:spcBef>
              <a:spcAft>
                <a:spcPts val="0"/>
              </a:spcAft>
              <a:buClr>
                <a:schemeClr val="dk1"/>
              </a:buClr>
              <a:buSzPct val="25000"/>
              <a:buFont typeface="Arial"/>
              <a:buNone/>
            </a:pPr>
            <a:r>
              <a:t/>
            </a:r>
            <a:endParaRPr b="0" i="0" sz="2200" u="none" cap="none" strike="noStrike">
              <a:solidFill>
                <a:srgbClr val="000000"/>
              </a:solidFill>
              <a:latin typeface="Arial"/>
              <a:ea typeface="Arial"/>
              <a:cs typeface="Arial"/>
              <a:sym typeface="Arial"/>
            </a:endParaRPr>
          </a:p>
        </p:txBody>
      </p:sp>
      <p:sp>
        <p:nvSpPr>
          <p:cNvPr id="174" name="Shape 174"/>
          <p:cNvSpPr txBox="1"/>
          <p:nvPr>
            <p:ph idx="4294967295" type="title"/>
          </p:nvPr>
        </p:nvSpPr>
        <p:spPr>
          <a:xfrm>
            <a:off x="675741" y="456912"/>
            <a:ext cx="7792500" cy="1143299"/>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1" i="0" lang="en-GB" sz="3600" u="none" cap="none" strike="noStrike">
                <a:solidFill>
                  <a:srgbClr val="000000"/>
                </a:solidFill>
                <a:latin typeface="Arial"/>
                <a:ea typeface="Arial"/>
                <a:cs typeface="Arial"/>
                <a:sym typeface="Arial"/>
              </a:rPr>
              <a:t>Copyright</a:t>
            </a:r>
          </a:p>
        </p:txBody>
      </p:sp>
      <p:pic>
        <p:nvPicPr>
          <p:cNvPr id="175" name="Shape 175"/>
          <p:cNvPicPr preferRelativeResize="0"/>
          <p:nvPr/>
        </p:nvPicPr>
        <p:blipFill rotWithShape="1">
          <a:blip r:embed="rId3">
            <a:alphaModFix/>
          </a:blip>
          <a:srcRect b="0" l="0" r="0" t="0"/>
          <a:stretch/>
        </p:blipFill>
        <p:spPr>
          <a:xfrm>
            <a:off x="5811176" y="643047"/>
            <a:ext cx="770999" cy="7709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pic>
        <p:nvPicPr>
          <p:cNvPr id="181" name="Shape 181"/>
          <p:cNvPicPr preferRelativeResize="0"/>
          <p:nvPr/>
        </p:nvPicPr>
        <p:blipFill rotWithShape="1">
          <a:blip r:embed="rId3">
            <a:alphaModFix/>
          </a:blip>
          <a:srcRect b="0" l="0" r="0" t="0"/>
          <a:stretch/>
        </p:blipFill>
        <p:spPr>
          <a:xfrm>
            <a:off x="5040257" y="2493824"/>
            <a:ext cx="3852300" cy="2407500"/>
          </a:xfrm>
          <a:prstGeom prst="rect">
            <a:avLst/>
          </a:prstGeom>
          <a:noFill/>
          <a:ln>
            <a:noFill/>
          </a:ln>
        </p:spPr>
      </p:pic>
      <p:sp>
        <p:nvSpPr>
          <p:cNvPr id="182" name="Shape 182"/>
          <p:cNvSpPr txBox="1"/>
          <p:nvPr>
            <p:ph idx="4294967295" type="body"/>
          </p:nvPr>
        </p:nvSpPr>
        <p:spPr>
          <a:xfrm>
            <a:off x="380143" y="1614791"/>
            <a:ext cx="4522500" cy="4552500"/>
          </a:xfrm>
          <a:prstGeom prst="rect">
            <a:avLst/>
          </a:prstGeom>
          <a:noFill/>
          <a:ln>
            <a:noFill/>
          </a:ln>
        </p:spPr>
        <p:txBody>
          <a:bodyPr anchorCtr="0" anchor="t" bIns="91425" lIns="91425" rIns="91425" tIns="91425">
            <a:noAutofit/>
          </a:bodyPr>
          <a:lstStyle/>
          <a:p>
            <a:pPr indent="-139700" lvl="0" marL="342900" marR="0" rtl="0" algn="l">
              <a:lnSpc>
                <a:spcPct val="100000"/>
              </a:lnSpc>
              <a:spcBef>
                <a:spcPts val="0"/>
              </a:spcBef>
              <a:spcAft>
                <a:spcPts val="0"/>
              </a:spcAft>
              <a:buClr>
                <a:schemeClr val="dk1"/>
              </a:buClr>
              <a:buSzPct val="100000"/>
              <a:buFont typeface="Arial"/>
              <a:buChar char="•"/>
            </a:pPr>
            <a:r>
              <a:rPr b="0" i="0" lang="en-GB" sz="2800" u="none" cap="none" strike="noStrike">
                <a:solidFill>
                  <a:srgbClr val="000000"/>
                </a:solidFill>
                <a:latin typeface="Arial"/>
                <a:ea typeface="Arial"/>
                <a:cs typeface="Arial"/>
                <a:sym typeface="Arial"/>
              </a:rPr>
              <a:t>Google Image Search offers a great range of images</a:t>
            </a:r>
          </a:p>
          <a:p>
            <a:pPr indent="-139700" lvl="0" marL="342900" marR="0" rtl="0" algn="l">
              <a:lnSpc>
                <a:spcPct val="100000"/>
              </a:lnSpc>
              <a:spcBef>
                <a:spcPts val="640"/>
              </a:spcBef>
              <a:spcAft>
                <a:spcPts val="0"/>
              </a:spcAft>
              <a:buClr>
                <a:schemeClr val="dk1"/>
              </a:buClr>
              <a:buSzPct val="100000"/>
              <a:buFont typeface="Arial"/>
              <a:buChar char="•"/>
            </a:pPr>
            <a:r>
              <a:rPr b="0" i="0" lang="en-GB" sz="2800" u="none" cap="none" strike="noStrike">
                <a:solidFill>
                  <a:srgbClr val="000000"/>
                </a:solidFill>
                <a:latin typeface="Arial"/>
                <a:ea typeface="Arial"/>
                <a:cs typeface="Arial"/>
                <a:sym typeface="Arial"/>
              </a:rPr>
              <a:t>Can you reuse all of them in a document or presentation?</a:t>
            </a:r>
          </a:p>
          <a:p>
            <a:pPr indent="-139700" lvl="0" marL="342900" marR="0" rtl="0" algn="l">
              <a:lnSpc>
                <a:spcPct val="100000"/>
              </a:lnSpc>
              <a:spcBef>
                <a:spcPts val="640"/>
              </a:spcBef>
              <a:spcAft>
                <a:spcPts val="0"/>
              </a:spcAft>
              <a:buClr>
                <a:schemeClr val="dk1"/>
              </a:buClr>
              <a:buSzPct val="100000"/>
              <a:buFont typeface="Arial"/>
              <a:buChar char="•"/>
            </a:pPr>
            <a:r>
              <a:rPr b="0" i="0" lang="en-GB" sz="2800" u="none" cap="none" strike="noStrike">
                <a:solidFill>
                  <a:srgbClr val="000000"/>
                </a:solidFill>
                <a:latin typeface="Arial"/>
                <a:ea typeface="Arial"/>
                <a:cs typeface="Arial"/>
                <a:sym typeface="Arial"/>
              </a:rPr>
              <a:t>There are copyright issues</a:t>
            </a:r>
          </a:p>
          <a:p>
            <a:pPr indent="-139700" lvl="0" marL="342900" marR="0" rtl="0" algn="l">
              <a:lnSpc>
                <a:spcPct val="100000"/>
              </a:lnSpc>
              <a:spcBef>
                <a:spcPts val="640"/>
              </a:spcBef>
              <a:spcAft>
                <a:spcPts val="0"/>
              </a:spcAft>
              <a:buClr>
                <a:schemeClr val="dk1"/>
              </a:buClr>
              <a:buSzPct val="100000"/>
              <a:buFont typeface="Arial"/>
              <a:buChar char="•"/>
            </a:pPr>
            <a:r>
              <a:rPr b="0" i="0" lang="en-GB" sz="2800" u="none" cap="none" strike="noStrike">
                <a:solidFill>
                  <a:srgbClr val="000000"/>
                </a:solidFill>
                <a:latin typeface="Arial"/>
                <a:ea typeface="Arial"/>
                <a:cs typeface="Arial"/>
                <a:sym typeface="Arial"/>
              </a:rPr>
              <a:t>Possibility of contacting the owner of the image</a:t>
            </a:r>
          </a:p>
        </p:txBody>
      </p:sp>
      <p:sp>
        <p:nvSpPr>
          <p:cNvPr id="183" name="Shape 183"/>
          <p:cNvSpPr txBox="1"/>
          <p:nvPr>
            <p:ph idx="4294967295" type="title"/>
          </p:nvPr>
        </p:nvSpPr>
        <p:spPr>
          <a:xfrm>
            <a:off x="1799525" y="554850"/>
            <a:ext cx="6479099" cy="1143299"/>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1" i="0" lang="en-GB" sz="3600" u="none" cap="none" strike="noStrike">
                <a:solidFill>
                  <a:schemeClr val="dk1"/>
                </a:solidFill>
                <a:latin typeface="Calibri"/>
                <a:ea typeface="Calibri"/>
                <a:cs typeface="Calibri"/>
                <a:sym typeface="Calibri"/>
              </a:rPr>
              <a:t>Google </a:t>
            </a:r>
            <a:r>
              <a:rPr b="1" i="0" lang="en-GB" sz="3600" u="none" cap="none" strike="noStrike">
                <a:solidFill>
                  <a:srgbClr val="000000"/>
                </a:solidFill>
                <a:latin typeface="Arial"/>
                <a:ea typeface="Arial"/>
                <a:cs typeface="Arial"/>
                <a:sym typeface="Arial"/>
              </a:rPr>
              <a:t>Image Search</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idx="4294967295" type="title"/>
          </p:nvPr>
        </p:nvSpPr>
        <p:spPr>
          <a:xfrm>
            <a:off x="1335875" y="536675"/>
            <a:ext cx="6769500" cy="1143299"/>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1" i="0" lang="en-GB" sz="3000" u="none" cap="none" strike="noStrike">
                <a:solidFill>
                  <a:schemeClr val="dk1"/>
                </a:solidFill>
                <a:latin typeface="Calibri"/>
                <a:ea typeface="Calibri"/>
                <a:cs typeface="Calibri"/>
                <a:sym typeface="Calibri"/>
              </a:rPr>
              <a:t>Creative Commons </a:t>
            </a:r>
            <a:r>
              <a:rPr b="1" i="0" lang="en-GB" sz="3000" u="none" cap="none" strike="noStrike">
                <a:solidFill>
                  <a:srgbClr val="000000"/>
                </a:solidFill>
                <a:latin typeface="Arial"/>
                <a:ea typeface="Arial"/>
                <a:cs typeface="Arial"/>
                <a:sym typeface="Arial"/>
              </a:rPr>
              <a:t>Image Search</a:t>
            </a:r>
          </a:p>
        </p:txBody>
      </p:sp>
      <p:pic>
        <p:nvPicPr>
          <p:cNvPr id="190" name="Shape 190"/>
          <p:cNvPicPr preferRelativeResize="0"/>
          <p:nvPr/>
        </p:nvPicPr>
        <p:blipFill rotWithShape="1">
          <a:blip r:embed="rId3">
            <a:alphaModFix/>
          </a:blip>
          <a:srcRect b="0" l="0" r="0" t="0"/>
          <a:stretch/>
        </p:blipFill>
        <p:spPr>
          <a:xfrm>
            <a:off x="1031100" y="1417650"/>
            <a:ext cx="6810300" cy="3752700"/>
          </a:xfrm>
          <a:prstGeom prst="rect">
            <a:avLst/>
          </a:prstGeom>
          <a:noFill/>
          <a:ln>
            <a:noFill/>
          </a:ln>
        </p:spPr>
      </p:pic>
      <p:sp>
        <p:nvSpPr>
          <p:cNvPr id="191" name="Shape 191"/>
          <p:cNvSpPr txBox="1"/>
          <p:nvPr/>
        </p:nvSpPr>
        <p:spPr>
          <a:xfrm>
            <a:off x="211025" y="4906725"/>
            <a:ext cx="8769599" cy="1264499"/>
          </a:xfrm>
          <a:prstGeom prst="rect">
            <a:avLst/>
          </a:prstGeom>
          <a:noFill/>
          <a:ln>
            <a:noFill/>
          </a:ln>
        </p:spPr>
        <p:txBody>
          <a:bodyPr anchorCtr="0" anchor="t" bIns="91425" lIns="91425" rIns="91425" tIns="91425">
            <a:noAutofit/>
          </a:bodyPr>
          <a:lstStyle/>
          <a:p>
            <a:pPr indent="0" lvl="0" marL="0" marR="0" rtl="0" algn="just">
              <a:spcBef>
                <a:spcPts val="0"/>
              </a:spcBef>
              <a:buClr>
                <a:schemeClr val="dk1"/>
              </a:buClr>
              <a:buSzPct val="25000"/>
              <a:buFont typeface="Calibri"/>
              <a:buNone/>
            </a:pPr>
            <a:r>
              <a:rPr b="0" i="0" lang="en-GB" sz="2000" u="none" cap="none" strike="noStrike">
                <a:solidFill>
                  <a:schemeClr val="dk1"/>
                </a:solidFill>
                <a:latin typeface="Calibri"/>
                <a:ea typeface="Calibri"/>
                <a:cs typeface="Calibri"/>
                <a:sym typeface="Calibri"/>
              </a:rPr>
              <a:t>Use </a:t>
            </a:r>
            <a:r>
              <a:rPr b="0" i="0" lang="en-GB" sz="2000" u="sng" cap="none" strike="noStrike">
                <a:solidFill>
                  <a:schemeClr val="hlink"/>
                </a:solidFill>
                <a:latin typeface="Calibri"/>
                <a:ea typeface="Calibri"/>
                <a:cs typeface="Calibri"/>
                <a:sym typeface="Calibri"/>
                <a:hlinkClick r:id="rId4"/>
              </a:rPr>
              <a:t>Creative Commons Image search</a:t>
            </a:r>
            <a:r>
              <a:rPr b="0" i="0" lang="en-GB" sz="2000" u="none" cap="none" strike="noStrike">
                <a:solidFill>
                  <a:schemeClr val="dk1"/>
                </a:solidFill>
                <a:latin typeface="Calibri"/>
                <a:ea typeface="Calibri"/>
                <a:cs typeface="Calibri"/>
                <a:sym typeface="Calibri"/>
              </a:rPr>
              <a:t> to look for copyright free images from a range of sources.</a:t>
            </a:r>
          </a:p>
          <a:p>
            <a:pPr indent="0" lvl="0" marL="0" marR="0" rtl="0" algn="just">
              <a:spcBef>
                <a:spcPts val="0"/>
              </a:spcBef>
              <a:buClr>
                <a:schemeClr val="dk1"/>
              </a:buClr>
              <a:buFont typeface="Calibri"/>
              <a:buNone/>
            </a:pPr>
            <a:r>
              <a:t/>
            </a:r>
            <a:endParaRPr sz="2000">
              <a:solidFill>
                <a:schemeClr val="dk1"/>
              </a:solidFill>
              <a:latin typeface="Calibri"/>
              <a:ea typeface="Calibri"/>
              <a:cs typeface="Calibri"/>
              <a:sym typeface="Calibri"/>
            </a:endParaRPr>
          </a:p>
          <a:p>
            <a:pPr indent="0" lvl="0" marL="0" marR="0" rtl="0" algn="just">
              <a:spcBef>
                <a:spcPts val="0"/>
              </a:spcBef>
              <a:buClr>
                <a:schemeClr val="dk1"/>
              </a:buClr>
              <a:buSzPct val="25000"/>
              <a:buFont typeface="Calibri"/>
              <a:buNone/>
            </a:pPr>
            <a:r>
              <a:rPr b="1" lang="en-GB" sz="2000">
                <a:solidFill>
                  <a:schemeClr val="dk1"/>
                </a:solidFill>
                <a:latin typeface="Calibri"/>
                <a:ea typeface="Calibri"/>
                <a:cs typeface="Calibri"/>
                <a:sym typeface="Calibri"/>
              </a:rPr>
              <a:t>Task: </a:t>
            </a:r>
            <a:r>
              <a:rPr lang="en-GB" sz="2000">
                <a:solidFill>
                  <a:schemeClr val="dk1"/>
                </a:solidFill>
                <a:latin typeface="Calibri"/>
                <a:ea typeface="Calibri"/>
                <a:cs typeface="Calibri"/>
                <a:sym typeface="Calibri"/>
              </a:rPr>
              <a:t>Use Creative Commons to search Flickr and Google Images for the terms relating to the Rising e.g.“1916 Rising.” Save 6 of these images to a folder.</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nvSpPr>
        <p:spPr>
          <a:xfrm>
            <a:off x="1888900" y="274625"/>
            <a:ext cx="5970000" cy="1143299"/>
          </a:xfrm>
          <a:prstGeom prst="rect">
            <a:avLst/>
          </a:prstGeom>
          <a:noFill/>
          <a:ln>
            <a:noFill/>
          </a:ln>
        </p:spPr>
        <p:txBody>
          <a:bodyPr anchorCtr="0" anchor="ctr" bIns="91425" lIns="91425" rIns="91425" tIns="91425">
            <a:noAutofit/>
          </a:bodyPr>
          <a:lstStyle/>
          <a:p>
            <a:pPr lvl="0" rtl="0" algn="ctr">
              <a:spcBef>
                <a:spcPts val="0"/>
              </a:spcBef>
              <a:buNone/>
            </a:pPr>
            <a:r>
              <a:rPr b="1" lang="en-GB" sz="3600"/>
              <a:t>Digital Storytelling</a:t>
            </a:r>
          </a:p>
          <a:p>
            <a:pPr lvl="0" rtl="0" algn="ctr">
              <a:spcBef>
                <a:spcPts val="0"/>
              </a:spcBef>
              <a:buNone/>
            </a:pPr>
            <a:r>
              <a:rPr lang="en-GB" sz="3000"/>
              <a:t>Text, Image &amp; Audio </a:t>
            </a:r>
          </a:p>
        </p:txBody>
      </p:sp>
      <p:sp>
        <p:nvSpPr>
          <p:cNvPr id="197" name="Shape 197"/>
          <p:cNvSpPr txBox="1"/>
          <p:nvPr/>
        </p:nvSpPr>
        <p:spPr>
          <a:xfrm>
            <a:off x="325475" y="5797825"/>
            <a:ext cx="8578200" cy="762000"/>
          </a:xfrm>
          <a:prstGeom prst="rect">
            <a:avLst/>
          </a:prstGeom>
          <a:noFill/>
          <a:ln>
            <a:noFill/>
          </a:ln>
        </p:spPr>
        <p:txBody>
          <a:bodyPr anchorCtr="0" anchor="t" bIns="91425" lIns="91425" rIns="91425" tIns="91425">
            <a:noAutofit/>
          </a:bodyPr>
          <a:lstStyle/>
          <a:p>
            <a:pPr indent="-50800" lvl="0" marL="342900" rtl="0">
              <a:spcBef>
                <a:spcPts val="640"/>
              </a:spcBef>
              <a:buNone/>
            </a:pPr>
            <a:r>
              <a:rPr lang="en-GB" sz="2000"/>
              <a:t>Look at these Animoto videos created by Scoil Mhicil Naofa, Galmoy.</a:t>
            </a:r>
          </a:p>
          <a:p>
            <a:pPr indent="-50800" lvl="0" marL="342900" rtl="0">
              <a:spcBef>
                <a:spcPts val="640"/>
              </a:spcBef>
              <a:buNone/>
            </a:pPr>
            <a:r>
              <a:rPr b="1" lang="en-GB" sz="2000"/>
              <a:t>Task:</a:t>
            </a:r>
            <a:r>
              <a:rPr lang="en-GB" sz="2000"/>
              <a:t> Register for your own Animoto account</a:t>
            </a:r>
          </a:p>
          <a:p>
            <a:pPr indent="-50800" lvl="0" marL="342900" rtl="0">
              <a:spcBef>
                <a:spcPts val="640"/>
              </a:spcBef>
              <a:buNone/>
            </a:pPr>
            <a:r>
              <a:t/>
            </a:r>
            <a:endParaRPr/>
          </a:p>
        </p:txBody>
      </p:sp>
      <p:pic>
        <p:nvPicPr>
          <p:cNvPr id="198" name="Shape 198"/>
          <p:cNvPicPr preferRelativeResize="0"/>
          <p:nvPr/>
        </p:nvPicPr>
        <p:blipFill>
          <a:blip r:embed="rId3">
            <a:alphaModFix/>
          </a:blip>
          <a:stretch>
            <a:fillRect/>
          </a:stretch>
        </p:blipFill>
        <p:spPr>
          <a:xfrm>
            <a:off x="1401235" y="1509785"/>
            <a:ext cx="6341524" cy="41962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457200" y="456887"/>
            <a:ext cx="8229600" cy="1143299"/>
          </a:xfrm>
          <a:prstGeom prst="rect">
            <a:avLst/>
          </a:prstGeom>
        </p:spPr>
        <p:txBody>
          <a:bodyPr anchorCtr="0" anchor="ctr" bIns="91425" lIns="91425" rIns="91425" tIns="91425">
            <a:noAutofit/>
          </a:bodyPr>
          <a:lstStyle/>
          <a:p>
            <a:pPr lvl="0">
              <a:spcBef>
                <a:spcPts val="0"/>
              </a:spcBef>
              <a:buNone/>
            </a:pPr>
            <a:r>
              <a:rPr b="1" lang="en-GB" sz="3000"/>
              <a:t>1916 Digital Story Task</a:t>
            </a:r>
          </a:p>
        </p:txBody>
      </p:sp>
      <p:sp>
        <p:nvSpPr>
          <p:cNvPr id="204" name="Shape 204"/>
          <p:cNvSpPr txBox="1"/>
          <p:nvPr>
            <p:ph idx="1" type="body"/>
          </p:nvPr>
        </p:nvSpPr>
        <p:spPr>
          <a:xfrm>
            <a:off x="457200" y="4597425"/>
            <a:ext cx="8229600" cy="1529100"/>
          </a:xfrm>
          <a:prstGeom prst="rect">
            <a:avLst/>
          </a:prstGeom>
        </p:spPr>
        <p:txBody>
          <a:bodyPr anchorCtr="0" anchor="t" bIns="91425" lIns="91425" rIns="91425" tIns="91425">
            <a:noAutofit/>
          </a:bodyPr>
          <a:lstStyle/>
          <a:p>
            <a:pPr indent="0" lvl="0" marL="0" rtl="0" algn="just">
              <a:spcBef>
                <a:spcPts val="0"/>
              </a:spcBef>
              <a:buNone/>
            </a:pPr>
            <a:r>
              <a:rPr lang="en-GB" sz="2400"/>
              <a:t>Use Animoto and the images you have already saved to create a digital story about the 1916 Rising.</a:t>
            </a:r>
          </a:p>
          <a:p>
            <a:pPr indent="0" lvl="0" marL="0" rtl="0" algn="just">
              <a:spcBef>
                <a:spcPts val="0"/>
              </a:spcBef>
              <a:buNone/>
            </a:pPr>
            <a:r>
              <a:t/>
            </a:r>
            <a:endParaRPr sz="2400"/>
          </a:p>
          <a:p>
            <a:pPr indent="0" lvl="0" marL="0" algn="just">
              <a:spcBef>
                <a:spcPts val="0"/>
              </a:spcBef>
              <a:buNone/>
            </a:pPr>
            <a:r>
              <a:rPr b="1" lang="en-GB" sz="2400"/>
              <a:t>N.B.</a:t>
            </a:r>
            <a:r>
              <a:rPr lang="en-GB" sz="2400"/>
              <a:t> The National Library have some photos on </a:t>
            </a:r>
            <a:r>
              <a:rPr lang="en-GB" sz="2400" u="sng">
                <a:solidFill>
                  <a:schemeClr val="hlink"/>
                </a:solidFill>
                <a:hlinkClick r:id="rId3"/>
              </a:rPr>
              <a:t>Flickr</a:t>
            </a:r>
            <a:r>
              <a:rPr lang="en-GB" sz="2400"/>
              <a:t> that can be used.</a:t>
            </a:r>
          </a:p>
        </p:txBody>
      </p:sp>
      <p:pic>
        <p:nvPicPr>
          <p:cNvPr id="205" name="Shape 205"/>
          <p:cNvPicPr preferRelativeResize="0"/>
          <p:nvPr/>
        </p:nvPicPr>
        <p:blipFill>
          <a:blip r:embed="rId4">
            <a:alphaModFix/>
          </a:blip>
          <a:stretch>
            <a:fillRect/>
          </a:stretch>
        </p:blipFill>
        <p:spPr>
          <a:xfrm rot="-794438">
            <a:off x="457200" y="2084387"/>
            <a:ext cx="3048000" cy="2028825"/>
          </a:xfrm>
          <a:prstGeom prst="rect">
            <a:avLst/>
          </a:prstGeom>
          <a:noFill/>
          <a:ln>
            <a:noFill/>
          </a:ln>
        </p:spPr>
      </p:pic>
      <p:pic>
        <p:nvPicPr>
          <p:cNvPr id="206" name="Shape 206"/>
          <p:cNvPicPr preferRelativeResize="0"/>
          <p:nvPr/>
        </p:nvPicPr>
        <p:blipFill>
          <a:blip r:embed="rId5">
            <a:alphaModFix/>
          </a:blip>
          <a:stretch>
            <a:fillRect/>
          </a:stretch>
        </p:blipFill>
        <p:spPr>
          <a:xfrm rot="808657">
            <a:off x="5452279" y="2047256"/>
            <a:ext cx="3263894" cy="2103092"/>
          </a:xfrm>
          <a:prstGeom prst="rect">
            <a:avLst/>
          </a:prstGeom>
          <a:noFill/>
          <a:ln>
            <a:noFill/>
          </a:ln>
        </p:spPr>
      </p:pic>
      <p:pic>
        <p:nvPicPr>
          <p:cNvPr id="207" name="Shape 207"/>
          <p:cNvPicPr preferRelativeResize="0"/>
          <p:nvPr/>
        </p:nvPicPr>
        <p:blipFill>
          <a:blip r:embed="rId6">
            <a:alphaModFix/>
          </a:blip>
          <a:stretch>
            <a:fillRect/>
          </a:stretch>
        </p:blipFill>
        <p:spPr>
          <a:xfrm>
            <a:off x="3510812" y="1371587"/>
            <a:ext cx="2122375" cy="32258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title"/>
          </p:nvPr>
        </p:nvSpPr>
        <p:spPr>
          <a:xfrm>
            <a:off x="457200" y="274637"/>
            <a:ext cx="8229600" cy="1143299"/>
          </a:xfrm>
          <a:prstGeom prst="rect">
            <a:avLst/>
          </a:prstGeom>
        </p:spPr>
        <p:txBody>
          <a:bodyPr anchorCtr="0" anchor="ctr" bIns="91425" lIns="91425" rIns="91425" tIns="91425">
            <a:noAutofit/>
          </a:bodyPr>
          <a:lstStyle/>
          <a:p>
            <a:pPr lvl="0">
              <a:spcBef>
                <a:spcPts val="0"/>
              </a:spcBef>
              <a:buNone/>
            </a:pPr>
            <a:r>
              <a:rPr b="1" lang="en-GB" sz="3000"/>
              <a:t>Irish Times Guide</a:t>
            </a:r>
          </a:p>
        </p:txBody>
      </p:sp>
      <p:sp>
        <p:nvSpPr>
          <p:cNvPr id="213" name="Shape 213"/>
          <p:cNvSpPr txBox="1"/>
          <p:nvPr>
            <p:ph idx="1" type="body"/>
          </p:nvPr>
        </p:nvSpPr>
        <p:spPr>
          <a:xfrm>
            <a:off x="457200" y="3998550"/>
            <a:ext cx="8229600" cy="2348100"/>
          </a:xfrm>
          <a:prstGeom prst="rect">
            <a:avLst/>
          </a:prstGeom>
        </p:spPr>
        <p:txBody>
          <a:bodyPr anchorCtr="0" anchor="t" bIns="91425" lIns="91425" rIns="91425" tIns="91425">
            <a:noAutofit/>
          </a:bodyPr>
          <a:lstStyle/>
          <a:p>
            <a:pPr indent="0" lvl="0" marL="0" rtl="0">
              <a:spcBef>
                <a:spcPts val="0"/>
              </a:spcBef>
              <a:buNone/>
            </a:pPr>
            <a:r>
              <a:rPr lang="en-GB" sz="2000"/>
              <a:t>The Irish Times have produced a guide about the 1916 Rising for teachers and children.</a:t>
            </a:r>
          </a:p>
          <a:p>
            <a:pPr indent="0" lvl="0" marL="0" rtl="0">
              <a:spcBef>
                <a:spcPts val="0"/>
              </a:spcBef>
              <a:buNone/>
            </a:pPr>
            <a:r>
              <a:t/>
            </a:r>
            <a:endParaRPr sz="2000"/>
          </a:p>
          <a:p>
            <a:pPr indent="0" lvl="0" marL="0" rtl="0">
              <a:spcBef>
                <a:spcPts val="0"/>
              </a:spcBef>
              <a:buNone/>
            </a:pPr>
            <a:r>
              <a:rPr b="1" lang="en-GB" sz="2000"/>
              <a:t>Task 1: </a:t>
            </a:r>
            <a:r>
              <a:rPr lang="en-GB" sz="2000"/>
              <a:t>Scroll down to the Interactive Proclamation and explore the resource.</a:t>
            </a:r>
          </a:p>
          <a:p>
            <a:pPr indent="0" lvl="0" marL="0" rtl="0">
              <a:spcBef>
                <a:spcPts val="0"/>
              </a:spcBef>
              <a:buNone/>
            </a:pPr>
            <a:r>
              <a:t/>
            </a:r>
            <a:endParaRPr sz="2000"/>
          </a:p>
          <a:p>
            <a:pPr indent="0" lvl="0" marL="0">
              <a:spcBef>
                <a:spcPts val="0"/>
              </a:spcBef>
              <a:buNone/>
            </a:pPr>
            <a:r>
              <a:rPr lang="en-GB" sz="2000"/>
              <a:t>T</a:t>
            </a:r>
            <a:r>
              <a:rPr b="1" lang="en-GB" sz="2000"/>
              <a:t>ask 2: </a:t>
            </a:r>
            <a:r>
              <a:rPr lang="en-GB" sz="2000"/>
              <a:t>Identify an article on the site that you could use with your class.</a:t>
            </a:r>
          </a:p>
        </p:txBody>
      </p:sp>
      <p:pic>
        <p:nvPicPr>
          <p:cNvPr id="214" name="Shape 214"/>
          <p:cNvPicPr preferRelativeResize="0"/>
          <p:nvPr/>
        </p:nvPicPr>
        <p:blipFill>
          <a:blip r:embed="rId3">
            <a:alphaModFix/>
          </a:blip>
          <a:stretch>
            <a:fillRect/>
          </a:stretch>
        </p:blipFill>
        <p:spPr>
          <a:xfrm>
            <a:off x="231062" y="1417950"/>
            <a:ext cx="8681873" cy="269685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384400" y="580387"/>
            <a:ext cx="8229600" cy="1143299"/>
          </a:xfrm>
          <a:prstGeom prst="rect">
            <a:avLst/>
          </a:prstGeom>
        </p:spPr>
        <p:txBody>
          <a:bodyPr anchorCtr="0" anchor="ctr" bIns="91425" lIns="91425" rIns="91425" tIns="91425">
            <a:noAutofit/>
          </a:bodyPr>
          <a:lstStyle/>
          <a:p>
            <a:pPr lvl="0">
              <a:spcBef>
                <a:spcPts val="0"/>
              </a:spcBef>
              <a:buNone/>
            </a:pPr>
            <a:r>
              <a:rPr b="1" lang="en-GB" sz="2400"/>
              <a:t>Role of Women in the Rising </a:t>
            </a:r>
          </a:p>
        </p:txBody>
      </p:sp>
      <p:sp>
        <p:nvSpPr>
          <p:cNvPr id="220" name="Shape 220"/>
          <p:cNvSpPr txBox="1"/>
          <p:nvPr>
            <p:ph idx="1" type="body"/>
          </p:nvPr>
        </p:nvSpPr>
        <p:spPr>
          <a:xfrm>
            <a:off x="384400" y="3256250"/>
            <a:ext cx="8229600" cy="1801800"/>
          </a:xfrm>
          <a:prstGeom prst="rect">
            <a:avLst/>
          </a:prstGeom>
        </p:spPr>
        <p:txBody>
          <a:bodyPr anchorCtr="0" anchor="t" bIns="91425" lIns="91425" rIns="91425" tIns="91425">
            <a:noAutofit/>
          </a:bodyPr>
          <a:lstStyle/>
          <a:p>
            <a:pPr indent="-381000" lvl="0" marL="457200" rtl="0">
              <a:spcBef>
                <a:spcPts val="0"/>
              </a:spcBef>
              <a:buSzPct val="100000"/>
            </a:pPr>
            <a:r>
              <a:rPr lang="en-GB" sz="2400"/>
              <a:t>The role of</a:t>
            </a:r>
            <a:r>
              <a:rPr lang="en-GB" sz="2400" u="sng">
                <a:solidFill>
                  <a:schemeClr val="hlink"/>
                </a:solidFill>
                <a:hlinkClick r:id="rId3"/>
              </a:rPr>
              <a:t> Countess Markievicz</a:t>
            </a:r>
          </a:p>
          <a:p>
            <a:pPr indent="-381000" lvl="0" marL="457200" rtl="0">
              <a:spcBef>
                <a:spcPts val="0"/>
              </a:spcBef>
              <a:buSzPct val="100000"/>
            </a:pPr>
            <a:r>
              <a:rPr lang="en-GB" sz="2400"/>
              <a:t>Footage of the </a:t>
            </a:r>
            <a:r>
              <a:rPr lang="en-GB" sz="2400" u="sng">
                <a:solidFill>
                  <a:schemeClr val="hlink"/>
                </a:solidFill>
                <a:hlinkClick r:id="rId4"/>
              </a:rPr>
              <a:t>Rising </a:t>
            </a:r>
          </a:p>
          <a:p>
            <a:pPr indent="-381000" lvl="0" marL="457200">
              <a:spcBef>
                <a:spcPts val="0"/>
              </a:spcBef>
              <a:buSzPct val="100000"/>
            </a:pPr>
            <a:r>
              <a:rPr lang="en-GB" sz="2400"/>
              <a:t>Witness Statements </a:t>
            </a:r>
          </a:p>
        </p:txBody>
      </p:sp>
      <p:pic>
        <p:nvPicPr>
          <p:cNvPr id="221" name="Shape 221"/>
          <p:cNvPicPr preferRelativeResize="0"/>
          <p:nvPr/>
        </p:nvPicPr>
        <p:blipFill rotWithShape="1">
          <a:blip r:embed="rId5">
            <a:alphaModFix/>
          </a:blip>
          <a:srcRect b="19271" l="23779" r="55097" t="22097"/>
          <a:stretch/>
        </p:blipFill>
        <p:spPr>
          <a:xfrm>
            <a:off x="5723750" y="2044025"/>
            <a:ext cx="2890251" cy="301402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457200" y="368337"/>
            <a:ext cx="8229600" cy="1143299"/>
          </a:xfrm>
          <a:prstGeom prst="rect">
            <a:avLst/>
          </a:prstGeom>
        </p:spPr>
        <p:txBody>
          <a:bodyPr anchorCtr="0" anchor="ctr" bIns="91425" lIns="91425" rIns="91425" tIns="91425">
            <a:noAutofit/>
          </a:bodyPr>
          <a:lstStyle/>
          <a:p>
            <a:pPr lvl="0">
              <a:spcBef>
                <a:spcPts val="0"/>
              </a:spcBef>
              <a:buNone/>
            </a:pPr>
            <a:r>
              <a:rPr b="1" lang="en-GB" sz="3000"/>
              <a:t>Task: Easter Rising Timeline</a:t>
            </a:r>
          </a:p>
        </p:txBody>
      </p:sp>
      <p:sp>
        <p:nvSpPr>
          <p:cNvPr id="227" name="Shape 227"/>
          <p:cNvSpPr txBox="1"/>
          <p:nvPr>
            <p:ph idx="1" type="body"/>
          </p:nvPr>
        </p:nvSpPr>
        <p:spPr>
          <a:xfrm>
            <a:off x="457187" y="4393775"/>
            <a:ext cx="8229600" cy="1883099"/>
          </a:xfrm>
          <a:prstGeom prst="rect">
            <a:avLst/>
          </a:prstGeom>
        </p:spPr>
        <p:txBody>
          <a:bodyPr anchorCtr="0" anchor="t" bIns="91425" lIns="91425" rIns="91425" tIns="91425">
            <a:noAutofit/>
          </a:bodyPr>
          <a:lstStyle/>
          <a:p>
            <a:pPr indent="0" lvl="0" marL="0" rtl="0">
              <a:spcBef>
                <a:spcPts val="0"/>
              </a:spcBef>
              <a:buNone/>
            </a:pPr>
            <a:r>
              <a:rPr lang="en-GB" sz="2000"/>
              <a:t>Using the </a:t>
            </a:r>
            <a:r>
              <a:rPr lang="en-GB" sz="2000" u="sng">
                <a:solidFill>
                  <a:schemeClr val="hlink"/>
                </a:solidFill>
                <a:hlinkClick r:id="rId3"/>
              </a:rPr>
              <a:t>Irish Times blow-by-blow guide to the Easter Rising article</a:t>
            </a:r>
            <a:r>
              <a:rPr lang="en-GB" sz="2000"/>
              <a:t> and any other information you have learned can you create a timeline of the major events that occurred around Easter 1916?</a:t>
            </a:r>
          </a:p>
          <a:p>
            <a:pPr indent="0" lvl="0" marL="0" rtl="0">
              <a:spcBef>
                <a:spcPts val="0"/>
              </a:spcBef>
              <a:buNone/>
            </a:pPr>
            <a:r>
              <a:t/>
            </a:r>
            <a:endParaRPr sz="2000"/>
          </a:p>
          <a:p>
            <a:pPr indent="0" lvl="0" marL="0">
              <a:spcBef>
                <a:spcPts val="0"/>
              </a:spcBef>
              <a:buNone/>
            </a:pPr>
            <a:r>
              <a:rPr lang="en-GB" sz="2000"/>
              <a:t>ReadWriteThink have an easy to use </a:t>
            </a:r>
            <a:r>
              <a:rPr lang="en-GB" sz="2000" u="sng">
                <a:solidFill>
                  <a:schemeClr val="hlink"/>
                </a:solidFill>
                <a:hlinkClick r:id="rId4"/>
              </a:rPr>
              <a:t>interactive timeline</a:t>
            </a:r>
            <a:r>
              <a:rPr lang="en-GB" sz="2000"/>
              <a:t>. Make sure to include images in your timeline.</a:t>
            </a:r>
          </a:p>
        </p:txBody>
      </p:sp>
      <p:pic>
        <p:nvPicPr>
          <p:cNvPr id="228" name="Shape 228"/>
          <p:cNvPicPr preferRelativeResize="0"/>
          <p:nvPr/>
        </p:nvPicPr>
        <p:blipFill>
          <a:blip r:embed="rId5">
            <a:alphaModFix/>
          </a:blip>
          <a:stretch>
            <a:fillRect/>
          </a:stretch>
        </p:blipFill>
        <p:spPr>
          <a:xfrm>
            <a:off x="883825" y="1511650"/>
            <a:ext cx="7376324" cy="3103075"/>
          </a:xfrm>
          <a:prstGeom prst="rect">
            <a:avLst/>
          </a:prstGeom>
          <a:noFill/>
          <a:ln>
            <a:noFill/>
          </a:ln>
        </p:spPr>
      </p:pic>
      <p:sp>
        <p:nvSpPr>
          <p:cNvPr id="229" name="Shape 229"/>
          <p:cNvSpPr/>
          <p:nvPr/>
        </p:nvSpPr>
        <p:spPr>
          <a:xfrm>
            <a:off x="7462425" y="1348350"/>
            <a:ext cx="1022999" cy="906599"/>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nvSpPr>
        <p:spPr>
          <a:xfrm>
            <a:off x="2219725" y="457200"/>
            <a:ext cx="6831599" cy="1143000"/>
          </a:xfrm>
          <a:prstGeom prst="rect">
            <a:avLst/>
          </a:prstGeom>
          <a:noFill/>
          <a:ln>
            <a:noFill/>
          </a:ln>
        </p:spPr>
        <p:txBody>
          <a:bodyPr anchorCtr="0" anchor="ctr" bIns="45700" lIns="91425" rIns="91425" tIns="45700">
            <a:noAutofit/>
          </a:bodyPr>
          <a:lstStyle/>
          <a:p>
            <a:pPr lvl="0" rtl="0" algn="ctr">
              <a:spcBef>
                <a:spcPts val="0"/>
              </a:spcBef>
              <a:buNone/>
            </a:pPr>
            <a:r>
              <a:rPr b="1" lang="en-GB" sz="4400">
                <a:solidFill>
                  <a:srgbClr val="000000"/>
                </a:solidFill>
                <a:latin typeface="Calibri"/>
                <a:ea typeface="Calibri"/>
                <a:cs typeface="Calibri"/>
                <a:sym typeface="Calibri"/>
              </a:rPr>
              <a:t>Kahoot for Assessment</a:t>
            </a:r>
          </a:p>
        </p:txBody>
      </p:sp>
      <p:sp>
        <p:nvSpPr>
          <p:cNvPr id="235" name="Shape 235"/>
          <p:cNvSpPr txBox="1"/>
          <p:nvPr/>
        </p:nvSpPr>
        <p:spPr>
          <a:xfrm>
            <a:off x="457200" y="1600200"/>
            <a:ext cx="8229600" cy="4526100"/>
          </a:xfrm>
          <a:prstGeom prst="rect">
            <a:avLst/>
          </a:prstGeom>
          <a:noFill/>
          <a:ln>
            <a:noFill/>
          </a:ln>
        </p:spPr>
        <p:txBody>
          <a:bodyPr anchorCtr="0" anchor="t" bIns="45700" lIns="91425" rIns="91425" tIns="45700">
            <a:noAutofit/>
          </a:bodyPr>
          <a:lstStyle/>
          <a:p>
            <a:pPr lvl="0" rtl="0">
              <a:spcBef>
                <a:spcPts val="0"/>
              </a:spcBef>
              <a:buNone/>
            </a:pPr>
            <a:r>
              <a:t/>
            </a:r>
            <a:endParaRPr sz="3200">
              <a:solidFill>
                <a:srgbClr val="000000"/>
              </a:solidFill>
              <a:latin typeface="Calibri"/>
              <a:ea typeface="Calibri"/>
              <a:cs typeface="Calibri"/>
              <a:sym typeface="Calibri"/>
            </a:endParaRPr>
          </a:p>
          <a:p>
            <a:pPr lvl="0" rtl="0">
              <a:spcBef>
                <a:spcPts val="640"/>
              </a:spcBef>
              <a:buNone/>
            </a:pPr>
            <a:r>
              <a:t/>
            </a:r>
            <a:endParaRPr sz="3200">
              <a:solidFill>
                <a:srgbClr val="000000"/>
              </a:solidFill>
              <a:latin typeface="Calibri"/>
              <a:ea typeface="Calibri"/>
              <a:cs typeface="Calibri"/>
              <a:sym typeface="Calibri"/>
            </a:endParaRPr>
          </a:p>
          <a:p>
            <a:pPr lvl="0" rtl="0">
              <a:spcBef>
                <a:spcPts val="640"/>
              </a:spcBef>
              <a:buNone/>
            </a:pPr>
            <a:r>
              <a:t/>
            </a:r>
            <a:endParaRPr sz="3200">
              <a:solidFill>
                <a:srgbClr val="000000"/>
              </a:solidFill>
              <a:latin typeface="Calibri"/>
              <a:ea typeface="Calibri"/>
              <a:cs typeface="Calibri"/>
              <a:sym typeface="Calibri"/>
            </a:endParaRPr>
          </a:p>
          <a:p>
            <a:pPr lvl="0" rtl="0">
              <a:spcBef>
                <a:spcPts val="640"/>
              </a:spcBef>
              <a:buNone/>
            </a:pPr>
            <a:r>
              <a:t/>
            </a:r>
            <a:endParaRPr sz="3200">
              <a:solidFill>
                <a:srgbClr val="000000"/>
              </a:solidFill>
              <a:latin typeface="Calibri"/>
              <a:ea typeface="Calibri"/>
              <a:cs typeface="Calibri"/>
              <a:sym typeface="Calibri"/>
            </a:endParaRPr>
          </a:p>
          <a:p>
            <a:pPr lvl="0" rtl="0">
              <a:spcBef>
                <a:spcPts val="640"/>
              </a:spcBef>
              <a:buNone/>
            </a:pPr>
            <a:r>
              <a:t/>
            </a:r>
            <a:endParaRPr sz="3200">
              <a:solidFill>
                <a:srgbClr val="000000"/>
              </a:solidFill>
              <a:latin typeface="Calibri"/>
              <a:ea typeface="Calibri"/>
              <a:cs typeface="Calibri"/>
              <a:sym typeface="Calibri"/>
            </a:endParaRPr>
          </a:p>
          <a:p>
            <a:pPr lvl="0" rtl="0">
              <a:spcBef>
                <a:spcPts val="640"/>
              </a:spcBef>
              <a:buNone/>
            </a:pPr>
            <a:r>
              <a:t/>
            </a:r>
            <a:endParaRPr sz="3200">
              <a:solidFill>
                <a:srgbClr val="000000"/>
              </a:solidFill>
              <a:latin typeface="Calibri"/>
              <a:ea typeface="Calibri"/>
              <a:cs typeface="Calibri"/>
              <a:sym typeface="Calibri"/>
            </a:endParaRPr>
          </a:p>
          <a:p>
            <a:pPr lvl="0" rtl="0" algn="ctr">
              <a:spcBef>
                <a:spcPts val="480"/>
              </a:spcBef>
              <a:buNone/>
            </a:pPr>
            <a:r>
              <a:t/>
            </a:r>
            <a:endParaRPr sz="3200">
              <a:solidFill>
                <a:srgbClr val="000000"/>
              </a:solidFill>
              <a:latin typeface="Calibri"/>
              <a:ea typeface="Calibri"/>
              <a:cs typeface="Calibri"/>
              <a:sym typeface="Calibri"/>
            </a:endParaRPr>
          </a:p>
          <a:p>
            <a:pPr lvl="0" rtl="0" algn="ctr">
              <a:spcBef>
                <a:spcPts val="480"/>
              </a:spcBef>
              <a:buNone/>
            </a:pPr>
            <a:r>
              <a:rPr lang="en-GB" sz="2400" u="sng">
                <a:solidFill>
                  <a:srgbClr val="0000FF"/>
                </a:solidFill>
                <a:latin typeface="Calibri"/>
                <a:ea typeface="Calibri"/>
                <a:cs typeface="Calibri"/>
                <a:sym typeface="Calibri"/>
                <a:hlinkClick r:id="rId3"/>
              </a:rPr>
              <a:t>http://getkahoot.com/</a:t>
            </a:r>
            <a:r>
              <a:rPr lang="en-GB" sz="2400">
                <a:solidFill>
                  <a:srgbClr val="000000"/>
                </a:solidFill>
                <a:latin typeface="Calibri"/>
                <a:ea typeface="Calibri"/>
                <a:cs typeface="Calibri"/>
                <a:sym typeface="Calibri"/>
              </a:rPr>
              <a:t> - Teacher</a:t>
            </a:r>
          </a:p>
          <a:p>
            <a:pPr lvl="0" rtl="0" algn="ctr">
              <a:spcBef>
                <a:spcPts val="480"/>
              </a:spcBef>
              <a:buNone/>
            </a:pPr>
            <a:r>
              <a:rPr lang="en-GB" sz="2400" u="sng">
                <a:solidFill>
                  <a:srgbClr val="0000FF"/>
                </a:solidFill>
                <a:latin typeface="Calibri"/>
                <a:ea typeface="Calibri"/>
                <a:cs typeface="Calibri"/>
                <a:sym typeface="Calibri"/>
                <a:hlinkClick r:id="rId4"/>
              </a:rPr>
              <a:t>http://kahoot.it</a:t>
            </a:r>
            <a:r>
              <a:rPr lang="en-GB" sz="2400">
                <a:solidFill>
                  <a:srgbClr val="000000"/>
                </a:solidFill>
                <a:latin typeface="Calibri"/>
                <a:ea typeface="Calibri"/>
                <a:cs typeface="Calibri"/>
                <a:sym typeface="Calibri"/>
              </a:rPr>
              <a:t> - Student</a:t>
            </a:r>
          </a:p>
          <a:p>
            <a:pPr lvl="0" rtl="0" algn="ctr">
              <a:spcBef>
                <a:spcPts val="640"/>
              </a:spcBef>
              <a:buNone/>
            </a:pPr>
            <a:r>
              <a:t/>
            </a:r>
            <a:endParaRPr sz="3200">
              <a:solidFill>
                <a:srgbClr val="000000"/>
              </a:solidFill>
              <a:latin typeface="Calibri"/>
              <a:ea typeface="Calibri"/>
              <a:cs typeface="Calibri"/>
              <a:sym typeface="Calibri"/>
            </a:endParaRPr>
          </a:p>
        </p:txBody>
      </p:sp>
      <p:sp>
        <p:nvSpPr>
          <p:cNvPr id="236" name="Shape 236"/>
          <p:cNvSpPr/>
          <p:nvPr/>
        </p:nvSpPr>
        <p:spPr>
          <a:xfrm>
            <a:off x="3073876" y="5393010"/>
            <a:ext cx="184799" cy="369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1F497D"/>
              </a:solidFill>
              <a:latin typeface="Calibri"/>
              <a:ea typeface="Calibri"/>
              <a:cs typeface="Calibri"/>
              <a:sym typeface="Calibri"/>
            </a:endParaRPr>
          </a:p>
        </p:txBody>
      </p:sp>
      <p:pic>
        <p:nvPicPr>
          <p:cNvPr id="237" name="Shape 237"/>
          <p:cNvPicPr preferRelativeResize="0"/>
          <p:nvPr/>
        </p:nvPicPr>
        <p:blipFill rotWithShape="1">
          <a:blip r:embed="rId5">
            <a:alphaModFix/>
          </a:blip>
          <a:srcRect b="0" l="0" r="0" t="0"/>
          <a:stretch/>
        </p:blipFill>
        <p:spPr>
          <a:xfrm>
            <a:off x="1981187" y="1864187"/>
            <a:ext cx="5181600" cy="31296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457200" y="274637"/>
            <a:ext cx="8229600" cy="1143299"/>
          </a:xfrm>
          <a:prstGeom prst="rect">
            <a:avLst/>
          </a:prstGeom>
        </p:spPr>
        <p:txBody>
          <a:bodyPr anchorCtr="0" anchor="ctr" bIns="91425" lIns="91425" rIns="91425" tIns="91425">
            <a:noAutofit/>
          </a:bodyPr>
          <a:lstStyle/>
          <a:p>
            <a:pPr lvl="0">
              <a:spcBef>
                <a:spcPts val="0"/>
              </a:spcBef>
              <a:buNone/>
            </a:pPr>
            <a:r>
              <a:rPr b="1" lang="en-GB" sz="3000"/>
              <a:t>Objectives</a:t>
            </a:r>
          </a:p>
        </p:txBody>
      </p:sp>
      <p:sp>
        <p:nvSpPr>
          <p:cNvPr id="106" name="Shape 106"/>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381000" lvl="0" marL="457200" rtl="0">
              <a:spcBef>
                <a:spcPts val="0"/>
              </a:spcBef>
              <a:buSzPct val="100000"/>
              <a:buAutoNum type="arabicPeriod"/>
            </a:pPr>
            <a:r>
              <a:rPr lang="en-GB" sz="2400"/>
              <a:t>To discover a range of online resources that can be used to enhance teaching and learning for the anniversary of the 1916 Rising.</a:t>
            </a:r>
          </a:p>
          <a:p>
            <a:pPr indent="-381000" lvl="0" marL="457200" rtl="0">
              <a:spcBef>
                <a:spcPts val="0"/>
              </a:spcBef>
              <a:buSzPct val="100000"/>
              <a:buAutoNum type="arabicPeriod"/>
            </a:pPr>
            <a:r>
              <a:rPr lang="en-GB" sz="2400">
                <a:solidFill>
                  <a:schemeClr val="dk1"/>
                </a:solidFill>
              </a:rPr>
              <a:t>To demonstrate how relevant digital literacy skills in finding and selecting information can be developed.</a:t>
            </a:r>
          </a:p>
          <a:p>
            <a:pPr indent="-381000" lvl="0" marL="457200">
              <a:spcBef>
                <a:spcPts val="0"/>
              </a:spcBef>
              <a:buClr>
                <a:schemeClr val="dk1"/>
              </a:buClr>
              <a:buSzPct val="100000"/>
              <a:buAutoNum type="arabicPeriod"/>
            </a:pPr>
            <a:r>
              <a:rPr lang="en-GB" sz="2400">
                <a:solidFill>
                  <a:schemeClr val="dk1"/>
                </a:solidFill>
              </a:rPr>
              <a:t>To explore how children can use ICT to present their own historical findings.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nvSpPr>
        <p:spPr>
          <a:xfrm>
            <a:off x="457199" y="819350"/>
            <a:ext cx="6019799" cy="1143000"/>
          </a:xfrm>
          <a:prstGeom prst="rect">
            <a:avLst/>
          </a:prstGeom>
          <a:noFill/>
          <a:ln>
            <a:noFill/>
          </a:ln>
        </p:spPr>
        <p:txBody>
          <a:bodyPr anchorCtr="0" anchor="ctr" bIns="45700" lIns="91425" rIns="91425" tIns="45700">
            <a:noAutofit/>
          </a:bodyPr>
          <a:lstStyle/>
          <a:p>
            <a:pPr lvl="0" rtl="0">
              <a:spcBef>
                <a:spcPts val="0"/>
              </a:spcBef>
              <a:buNone/>
            </a:pPr>
            <a:r>
              <a:rPr b="1" lang="en-GB" sz="4800">
                <a:solidFill>
                  <a:srgbClr val="000000"/>
                </a:solidFill>
                <a:latin typeface="Calibri"/>
                <a:ea typeface="Calibri"/>
                <a:cs typeface="Calibri"/>
                <a:sym typeface="Calibri"/>
              </a:rPr>
              <a:t>Kahoot for Assessment</a:t>
            </a:r>
          </a:p>
          <a:p>
            <a:pPr lvl="0" rtl="0">
              <a:spcBef>
                <a:spcPts val="0"/>
              </a:spcBef>
              <a:buNone/>
            </a:pPr>
            <a:r>
              <a:rPr b="1" lang="en-GB" sz="3000">
                <a:solidFill>
                  <a:srgbClr val="000000"/>
                </a:solidFill>
                <a:latin typeface="Calibri"/>
                <a:ea typeface="Calibri"/>
                <a:cs typeface="Calibri"/>
                <a:sym typeface="Calibri"/>
              </a:rPr>
              <a:t>Features &amp; Functions</a:t>
            </a:r>
          </a:p>
        </p:txBody>
      </p:sp>
      <p:sp>
        <p:nvSpPr>
          <p:cNvPr id="243" name="Shape 243"/>
          <p:cNvSpPr txBox="1"/>
          <p:nvPr/>
        </p:nvSpPr>
        <p:spPr>
          <a:xfrm>
            <a:off x="457200" y="2108200"/>
            <a:ext cx="8229600" cy="4526100"/>
          </a:xfrm>
          <a:prstGeom prst="rect">
            <a:avLst/>
          </a:prstGeom>
          <a:noFill/>
          <a:ln>
            <a:noFill/>
          </a:ln>
        </p:spPr>
        <p:txBody>
          <a:bodyPr anchorCtr="0" anchor="t" bIns="45700" lIns="91425" rIns="91425" tIns="45700">
            <a:noAutofit/>
          </a:bodyPr>
          <a:lstStyle/>
          <a:p>
            <a:pPr indent="-330200" lvl="0" marL="342900" rtl="0">
              <a:spcBef>
                <a:spcPts val="0"/>
              </a:spcBef>
              <a:buClr>
                <a:srgbClr val="000000"/>
              </a:buClr>
              <a:buSzPct val="100000"/>
              <a:buChar char="•"/>
            </a:pPr>
            <a:r>
              <a:rPr lang="en-GB" sz="3000">
                <a:solidFill>
                  <a:srgbClr val="000000"/>
                </a:solidFill>
                <a:latin typeface="Calibri"/>
                <a:ea typeface="Calibri"/>
                <a:cs typeface="Calibri"/>
                <a:sym typeface="Calibri"/>
              </a:rPr>
              <a:t>Create quizzes, discussion forums and surveys</a:t>
            </a:r>
          </a:p>
          <a:p>
            <a:pPr indent="-330200" lvl="0" marL="342900" rtl="0">
              <a:spcBef>
                <a:spcPts val="640"/>
              </a:spcBef>
              <a:buClr>
                <a:srgbClr val="000000"/>
              </a:buClr>
              <a:buSzPct val="100000"/>
              <a:buChar char="•"/>
            </a:pPr>
            <a:r>
              <a:rPr lang="en-GB" sz="3000">
                <a:solidFill>
                  <a:srgbClr val="000000"/>
                </a:solidFill>
                <a:latin typeface="Calibri"/>
                <a:ea typeface="Calibri"/>
                <a:cs typeface="Calibri"/>
                <a:sym typeface="Calibri"/>
              </a:rPr>
              <a:t>Device neutral and easy to use</a:t>
            </a:r>
          </a:p>
          <a:p>
            <a:pPr indent="-330200" lvl="0" marL="342900" rtl="0">
              <a:spcBef>
                <a:spcPts val="640"/>
              </a:spcBef>
              <a:buClr>
                <a:srgbClr val="000000"/>
              </a:buClr>
              <a:buSzPct val="100000"/>
              <a:buChar char="•"/>
            </a:pPr>
            <a:r>
              <a:rPr lang="en-GB" sz="3000">
                <a:solidFill>
                  <a:srgbClr val="000000"/>
                </a:solidFill>
                <a:latin typeface="Calibri"/>
                <a:ea typeface="Calibri"/>
                <a:cs typeface="Calibri"/>
                <a:sym typeface="Calibri"/>
              </a:rPr>
              <a:t>Can be used for </a:t>
            </a:r>
            <a:r>
              <a:rPr i="1" lang="en-GB" sz="3000">
                <a:solidFill>
                  <a:srgbClr val="000000"/>
                </a:solidFill>
                <a:latin typeface="Calibri"/>
                <a:ea typeface="Calibri"/>
                <a:cs typeface="Calibri"/>
                <a:sym typeface="Calibri"/>
              </a:rPr>
              <a:t>AfL</a:t>
            </a:r>
            <a:r>
              <a:rPr lang="en-GB" sz="3000">
                <a:solidFill>
                  <a:srgbClr val="000000"/>
                </a:solidFill>
                <a:latin typeface="Calibri"/>
                <a:ea typeface="Calibri"/>
                <a:cs typeface="Calibri"/>
                <a:sym typeface="Calibri"/>
              </a:rPr>
              <a:t> or  </a:t>
            </a:r>
            <a:r>
              <a:rPr i="1" lang="en-GB" sz="3000">
                <a:solidFill>
                  <a:srgbClr val="000000"/>
                </a:solidFill>
                <a:latin typeface="Calibri"/>
                <a:ea typeface="Calibri"/>
                <a:cs typeface="Calibri"/>
                <a:sym typeface="Calibri"/>
              </a:rPr>
              <a:t>AoL </a:t>
            </a:r>
          </a:p>
          <a:p>
            <a:pPr indent="-330200" lvl="0" marL="342900" rtl="0">
              <a:spcBef>
                <a:spcPts val="640"/>
              </a:spcBef>
              <a:buClr>
                <a:srgbClr val="000000"/>
              </a:buClr>
              <a:buSzPct val="100000"/>
              <a:buChar char="•"/>
            </a:pPr>
            <a:r>
              <a:rPr lang="en-GB" sz="3000">
                <a:solidFill>
                  <a:srgbClr val="000000"/>
                </a:solidFill>
                <a:latin typeface="Calibri"/>
                <a:ea typeface="Calibri"/>
                <a:cs typeface="Calibri"/>
                <a:sym typeface="Calibri"/>
              </a:rPr>
              <a:t>Can be used for collaborative learning, feedback or group discussion </a:t>
            </a:r>
          </a:p>
          <a:p>
            <a:pPr lvl="0" rtl="0">
              <a:spcBef>
                <a:spcPts val="640"/>
              </a:spcBef>
              <a:buNone/>
            </a:pPr>
            <a:r>
              <a:t/>
            </a:r>
            <a:endParaRPr sz="3000">
              <a:solidFill>
                <a:srgbClr val="000000"/>
              </a:solidFill>
              <a:latin typeface="Calibri"/>
              <a:ea typeface="Calibri"/>
              <a:cs typeface="Calibri"/>
              <a:sym typeface="Calibri"/>
            </a:endParaRPr>
          </a:p>
          <a:p>
            <a:pPr lvl="0" rtl="0">
              <a:spcBef>
                <a:spcPts val="640"/>
              </a:spcBef>
              <a:buNone/>
            </a:pPr>
            <a:r>
              <a:rPr b="1" lang="en-GB" sz="2400">
                <a:solidFill>
                  <a:srgbClr val="000000"/>
                </a:solidFill>
                <a:latin typeface="Calibri"/>
                <a:ea typeface="Calibri"/>
                <a:cs typeface="Calibri"/>
                <a:sym typeface="Calibri"/>
              </a:rPr>
              <a:t>Task: </a:t>
            </a:r>
            <a:r>
              <a:rPr lang="en-GB" sz="2400">
                <a:solidFill>
                  <a:srgbClr val="000000"/>
                </a:solidFill>
                <a:latin typeface="Calibri"/>
                <a:ea typeface="Calibri"/>
                <a:cs typeface="Calibri"/>
                <a:sym typeface="Calibri"/>
              </a:rPr>
              <a:t>Create a simple five question assessment on the 1916 Rising using </a:t>
            </a:r>
            <a:r>
              <a:rPr lang="en-GB" sz="2400" u="sng">
                <a:solidFill>
                  <a:srgbClr val="0000FF"/>
                </a:solidFill>
                <a:latin typeface="Calibri"/>
                <a:ea typeface="Calibri"/>
                <a:cs typeface="Calibri"/>
                <a:sym typeface="Calibri"/>
                <a:hlinkClick r:id="rId3"/>
              </a:rPr>
              <a:t>school.eb.co.uk/levels/foundation/article/487795 </a:t>
            </a:r>
            <a:r>
              <a:rPr lang="en-GB" sz="2400">
                <a:solidFill>
                  <a:srgbClr val="000000"/>
                </a:solidFill>
                <a:latin typeface="Calibri"/>
                <a:ea typeface="Calibri"/>
                <a:cs typeface="Calibri"/>
                <a:sym typeface="Calibri"/>
              </a:rPr>
              <a:t>to source your information. Invite a colleague to take your test!</a:t>
            </a:r>
          </a:p>
          <a:p>
            <a:pPr lvl="0" rtl="0">
              <a:spcBef>
                <a:spcPts val="640"/>
              </a:spcBef>
              <a:buNone/>
            </a:pPr>
            <a:r>
              <a:t/>
            </a:r>
            <a:endParaRPr sz="2400">
              <a:solidFill>
                <a:srgbClr val="000000"/>
              </a:solidFill>
              <a:latin typeface="Calibri"/>
              <a:ea typeface="Calibri"/>
              <a:cs typeface="Calibri"/>
              <a:sym typeface="Calibri"/>
            </a:endParaRPr>
          </a:p>
          <a:p>
            <a:pPr lvl="0" rtl="0">
              <a:spcBef>
                <a:spcPts val="640"/>
              </a:spcBef>
              <a:buNone/>
            </a:pPr>
            <a:r>
              <a:t/>
            </a:r>
            <a:endParaRPr sz="3200">
              <a:solidFill>
                <a:srgbClr val="000000"/>
              </a:solidFill>
              <a:latin typeface="Calibri"/>
              <a:ea typeface="Calibri"/>
              <a:cs typeface="Calibri"/>
              <a:sym typeface="Calibri"/>
            </a:endParaRPr>
          </a:p>
          <a:p>
            <a:pPr lvl="0" rtl="0">
              <a:spcBef>
                <a:spcPts val="640"/>
              </a:spcBef>
              <a:buNone/>
            </a:pPr>
            <a:r>
              <a:t/>
            </a:r>
            <a:endParaRPr sz="3200">
              <a:solidFill>
                <a:srgbClr val="000000"/>
              </a:solidFill>
              <a:latin typeface="Calibri"/>
              <a:ea typeface="Calibri"/>
              <a:cs typeface="Calibri"/>
              <a:sym typeface="Calibri"/>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type="title"/>
          </p:nvPr>
        </p:nvSpPr>
        <p:spPr>
          <a:xfrm>
            <a:off x="457200" y="274637"/>
            <a:ext cx="8229600" cy="1143299"/>
          </a:xfrm>
          <a:prstGeom prst="rect">
            <a:avLst/>
          </a:prstGeom>
        </p:spPr>
        <p:txBody>
          <a:bodyPr anchorCtr="0" anchor="ctr" bIns="91425" lIns="91425" rIns="91425" tIns="91425">
            <a:noAutofit/>
          </a:bodyPr>
          <a:lstStyle/>
          <a:p>
            <a:pPr lvl="0">
              <a:spcBef>
                <a:spcPts val="0"/>
              </a:spcBef>
              <a:buNone/>
            </a:pPr>
            <a:r>
              <a:rPr b="1" lang="en-GB" sz="3000"/>
              <a:t>Further Resources</a:t>
            </a:r>
          </a:p>
        </p:txBody>
      </p:sp>
      <p:sp>
        <p:nvSpPr>
          <p:cNvPr id="249" name="Shape 249"/>
          <p:cNvSpPr txBox="1"/>
          <p:nvPr>
            <p:ph idx="1" type="body"/>
          </p:nvPr>
        </p:nvSpPr>
        <p:spPr>
          <a:xfrm>
            <a:off x="457200" y="1600200"/>
            <a:ext cx="3448500" cy="3388200"/>
          </a:xfrm>
          <a:prstGeom prst="rect">
            <a:avLst/>
          </a:prstGeom>
        </p:spPr>
        <p:txBody>
          <a:bodyPr anchorCtr="0" anchor="t" bIns="91425" lIns="91425" rIns="91425" tIns="91425">
            <a:noAutofit/>
          </a:bodyPr>
          <a:lstStyle/>
          <a:p>
            <a:pPr lvl="0" rtl="0">
              <a:spcBef>
                <a:spcPts val="0"/>
              </a:spcBef>
              <a:buNone/>
            </a:pPr>
            <a:r>
              <a:rPr lang="en-GB" sz="2400" u="sng">
                <a:solidFill>
                  <a:schemeClr val="hlink"/>
                </a:solidFill>
                <a:hlinkClick r:id="rId3"/>
              </a:rPr>
              <a:t>www.easter1916.ie</a:t>
            </a:r>
          </a:p>
          <a:p>
            <a:pPr indent="0" lvl="0" marL="0" rtl="0">
              <a:spcBef>
                <a:spcPts val="0"/>
              </a:spcBef>
              <a:buNone/>
            </a:pPr>
            <a:r>
              <a:t/>
            </a:r>
            <a:endParaRPr sz="2400"/>
          </a:p>
          <a:p>
            <a:pPr indent="0" lvl="0" marL="203200" rtl="0">
              <a:spcBef>
                <a:spcPts val="0"/>
              </a:spcBef>
              <a:buNone/>
            </a:pPr>
            <a:r>
              <a:rPr lang="en-GB" sz="2400" u="sng">
                <a:solidFill>
                  <a:schemeClr val="hlink"/>
                </a:solidFill>
                <a:hlinkClick r:id="rId4"/>
              </a:rPr>
              <a:t>www.easter1916.net</a:t>
            </a:r>
          </a:p>
          <a:p>
            <a:pPr indent="0" lvl="0" marL="203200" rtl="0">
              <a:spcBef>
                <a:spcPts val="0"/>
              </a:spcBef>
              <a:buNone/>
            </a:pPr>
            <a:r>
              <a:t/>
            </a:r>
            <a:endParaRPr sz="2400" u="sng">
              <a:solidFill>
                <a:schemeClr val="hlink"/>
              </a:solidFill>
            </a:endParaRPr>
          </a:p>
          <a:p>
            <a:pPr indent="0" lvl="0" marL="203200" rtl="0">
              <a:spcBef>
                <a:spcPts val="0"/>
              </a:spcBef>
              <a:buNone/>
            </a:pPr>
            <a:r>
              <a:rPr lang="en-GB" sz="2400" u="sng">
                <a:solidFill>
                  <a:schemeClr val="hlink"/>
                </a:solidFill>
                <a:hlinkClick r:id="rId5"/>
              </a:rPr>
              <a:t>www.nli.ie/1916</a:t>
            </a:r>
          </a:p>
          <a:p>
            <a:pPr indent="0" lvl="0" marL="203200" rtl="0">
              <a:spcBef>
                <a:spcPts val="0"/>
              </a:spcBef>
              <a:buNone/>
            </a:pPr>
            <a:r>
              <a:t/>
            </a:r>
            <a:endParaRPr sz="2400" u="sng">
              <a:solidFill>
                <a:schemeClr val="hlink"/>
              </a:solidFill>
            </a:endParaRPr>
          </a:p>
          <a:p>
            <a:pPr lvl="0" rtl="0">
              <a:spcBef>
                <a:spcPts val="0"/>
              </a:spcBef>
              <a:buNone/>
            </a:pPr>
            <a:r>
              <a:t/>
            </a:r>
            <a:endParaRPr sz="2400"/>
          </a:p>
          <a:p>
            <a:pPr lvl="0">
              <a:spcBef>
                <a:spcPts val="0"/>
              </a:spcBef>
              <a:buNone/>
            </a:pPr>
            <a:r>
              <a:t/>
            </a:r>
            <a:endParaRPr sz="2400"/>
          </a:p>
        </p:txBody>
      </p:sp>
      <p:pic>
        <p:nvPicPr>
          <p:cNvPr id="250" name="Shape 250"/>
          <p:cNvPicPr preferRelativeResize="0"/>
          <p:nvPr/>
        </p:nvPicPr>
        <p:blipFill>
          <a:blip r:embed="rId6">
            <a:alphaModFix/>
          </a:blip>
          <a:stretch>
            <a:fillRect/>
          </a:stretch>
        </p:blipFill>
        <p:spPr>
          <a:xfrm>
            <a:off x="4124139" y="1417950"/>
            <a:ext cx="4407684" cy="2840099"/>
          </a:xfrm>
          <a:prstGeom prst="rect">
            <a:avLst/>
          </a:prstGeom>
          <a:noFill/>
          <a:ln>
            <a:noFill/>
          </a:ln>
        </p:spPr>
      </p:pic>
      <p:sp>
        <p:nvSpPr>
          <p:cNvPr id="251" name="Shape 251"/>
          <p:cNvSpPr txBox="1"/>
          <p:nvPr/>
        </p:nvSpPr>
        <p:spPr>
          <a:xfrm>
            <a:off x="255725" y="5393400"/>
            <a:ext cx="8717700" cy="1143299"/>
          </a:xfrm>
          <a:prstGeom prst="rect">
            <a:avLst/>
          </a:prstGeom>
          <a:noFill/>
          <a:ln>
            <a:noFill/>
          </a:ln>
        </p:spPr>
        <p:txBody>
          <a:bodyPr anchorCtr="0" anchor="t" bIns="91425" lIns="91425" rIns="91425" tIns="91425">
            <a:noAutofit/>
          </a:bodyPr>
          <a:lstStyle/>
          <a:p>
            <a:pPr lvl="0">
              <a:spcBef>
                <a:spcPts val="0"/>
              </a:spcBef>
              <a:buNone/>
            </a:pPr>
            <a:r>
              <a:rPr b="1" lang="en-GB" sz="2400"/>
              <a:t>Task: </a:t>
            </a:r>
            <a:r>
              <a:rPr lang="en-GB" sz="2400"/>
              <a:t>Explore each of the 3 resources above. Pay particular attention to the </a:t>
            </a:r>
            <a:r>
              <a:rPr lang="en-GB" sz="2400" u="sng">
                <a:solidFill>
                  <a:schemeClr val="hlink"/>
                </a:solidFill>
                <a:hlinkClick r:id="rId7"/>
              </a:rPr>
              <a:t>National Library’s Online Exhibition</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457200" y="456887"/>
            <a:ext cx="8229600" cy="1143299"/>
          </a:xfrm>
          <a:prstGeom prst="rect">
            <a:avLst/>
          </a:prstGeom>
        </p:spPr>
        <p:txBody>
          <a:bodyPr anchorCtr="0" anchor="ctr" bIns="91425" lIns="91425" rIns="91425" tIns="91425">
            <a:noAutofit/>
          </a:bodyPr>
          <a:lstStyle/>
          <a:p>
            <a:pPr lvl="0">
              <a:spcBef>
                <a:spcPts val="0"/>
              </a:spcBef>
              <a:buNone/>
            </a:pPr>
            <a:r>
              <a:rPr b="1" lang="en-GB" sz="3000"/>
              <a:t>School Websites / Blogs</a:t>
            </a:r>
          </a:p>
        </p:txBody>
      </p:sp>
      <p:sp>
        <p:nvSpPr>
          <p:cNvPr id="257" name="Shape 257"/>
          <p:cNvSpPr txBox="1"/>
          <p:nvPr>
            <p:ph idx="1" type="body"/>
          </p:nvPr>
        </p:nvSpPr>
        <p:spPr>
          <a:xfrm>
            <a:off x="457200" y="1600200"/>
            <a:ext cx="8229600" cy="2282099"/>
          </a:xfrm>
          <a:prstGeom prst="rect">
            <a:avLst/>
          </a:prstGeom>
        </p:spPr>
        <p:txBody>
          <a:bodyPr anchorCtr="0" anchor="t" bIns="91425" lIns="91425" rIns="91425" tIns="91425">
            <a:noAutofit/>
          </a:bodyPr>
          <a:lstStyle/>
          <a:p>
            <a:pPr indent="0" lvl="0" marL="0">
              <a:spcBef>
                <a:spcPts val="0"/>
              </a:spcBef>
              <a:buNone/>
            </a:pPr>
            <a:r>
              <a:rPr lang="en-GB" sz="2400"/>
              <a:t>Some schools have produced some fantastic material and made it available online. Could your school blog or put information on your website about how the Easter Rising affected your community? Explore the content produced by the 2 schools.</a:t>
            </a:r>
          </a:p>
        </p:txBody>
      </p:sp>
      <p:pic>
        <p:nvPicPr>
          <p:cNvPr id="258" name="Shape 258"/>
          <p:cNvPicPr preferRelativeResize="0"/>
          <p:nvPr/>
        </p:nvPicPr>
        <p:blipFill>
          <a:blip r:embed="rId3">
            <a:alphaModFix/>
          </a:blip>
          <a:stretch>
            <a:fillRect/>
          </a:stretch>
        </p:blipFill>
        <p:spPr>
          <a:xfrm>
            <a:off x="758775" y="3882300"/>
            <a:ext cx="3193300" cy="2026024"/>
          </a:xfrm>
          <a:prstGeom prst="rect">
            <a:avLst/>
          </a:prstGeom>
          <a:noFill/>
          <a:ln>
            <a:noFill/>
          </a:ln>
        </p:spPr>
      </p:pic>
      <p:sp>
        <p:nvSpPr>
          <p:cNvPr id="259" name="Shape 259"/>
          <p:cNvSpPr txBox="1"/>
          <p:nvPr/>
        </p:nvSpPr>
        <p:spPr>
          <a:xfrm>
            <a:off x="1123325" y="6021100"/>
            <a:ext cx="2464199" cy="558000"/>
          </a:xfrm>
          <a:prstGeom prst="rect">
            <a:avLst/>
          </a:prstGeom>
          <a:noFill/>
          <a:ln>
            <a:noFill/>
          </a:ln>
        </p:spPr>
        <p:txBody>
          <a:bodyPr anchorCtr="0" anchor="t" bIns="91425" lIns="91425" rIns="91425" tIns="91425">
            <a:noAutofit/>
          </a:bodyPr>
          <a:lstStyle/>
          <a:p>
            <a:pPr lvl="0" algn="ctr">
              <a:spcBef>
                <a:spcPts val="0"/>
              </a:spcBef>
              <a:buClr>
                <a:schemeClr val="dk1"/>
              </a:buClr>
              <a:buSzPct val="61111"/>
              <a:buFont typeface="Arial"/>
              <a:buNone/>
            </a:pPr>
            <a:r>
              <a:rPr lang="en-GB" sz="1800">
                <a:solidFill>
                  <a:schemeClr val="dk1"/>
                </a:solidFill>
              </a:rPr>
              <a:t>St. Joseph’s Co-ed, East Wall</a:t>
            </a:r>
          </a:p>
        </p:txBody>
      </p:sp>
      <p:pic>
        <p:nvPicPr>
          <p:cNvPr id="260" name="Shape 260"/>
          <p:cNvPicPr preferRelativeResize="0"/>
          <p:nvPr/>
        </p:nvPicPr>
        <p:blipFill>
          <a:blip r:embed="rId4">
            <a:alphaModFix/>
          </a:blip>
          <a:stretch>
            <a:fillRect/>
          </a:stretch>
        </p:blipFill>
        <p:spPr>
          <a:xfrm>
            <a:off x="5184175" y="3882300"/>
            <a:ext cx="3193300" cy="2026024"/>
          </a:xfrm>
          <a:prstGeom prst="rect">
            <a:avLst/>
          </a:prstGeom>
          <a:noFill/>
          <a:ln>
            <a:noFill/>
          </a:ln>
        </p:spPr>
      </p:pic>
      <p:sp>
        <p:nvSpPr>
          <p:cNvPr id="261" name="Shape 261"/>
          <p:cNvSpPr txBox="1"/>
          <p:nvPr/>
        </p:nvSpPr>
        <p:spPr>
          <a:xfrm>
            <a:off x="5646250" y="6021100"/>
            <a:ext cx="2464199" cy="558000"/>
          </a:xfrm>
          <a:prstGeom prst="rect">
            <a:avLst/>
          </a:prstGeom>
          <a:noFill/>
          <a:ln>
            <a:noFill/>
          </a:ln>
        </p:spPr>
        <p:txBody>
          <a:bodyPr anchorCtr="0" anchor="t" bIns="91425" lIns="91425" rIns="91425" tIns="91425">
            <a:noAutofit/>
          </a:bodyPr>
          <a:lstStyle/>
          <a:p>
            <a:pPr lvl="0" rtl="0" algn="ctr">
              <a:spcBef>
                <a:spcPts val="0"/>
              </a:spcBef>
              <a:buNone/>
            </a:pPr>
            <a:r>
              <a:rPr lang="en-GB" sz="1800">
                <a:solidFill>
                  <a:schemeClr val="dk1"/>
                </a:solidFill>
              </a:rPr>
              <a:t>St. Colman’s BNS, Kanturk</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sp>
        <p:nvSpPr>
          <p:cNvPr id="266" name="Shape 266"/>
          <p:cNvSpPr txBox="1"/>
          <p:nvPr>
            <p:ph type="title"/>
          </p:nvPr>
        </p:nvSpPr>
        <p:spPr>
          <a:xfrm>
            <a:off x="457200" y="274637"/>
            <a:ext cx="8229600" cy="1143299"/>
          </a:xfrm>
          <a:prstGeom prst="rect">
            <a:avLst/>
          </a:prstGeom>
        </p:spPr>
        <p:txBody>
          <a:bodyPr anchorCtr="0" anchor="ctr" bIns="91425" lIns="91425" rIns="91425" tIns="91425">
            <a:noAutofit/>
          </a:bodyPr>
          <a:lstStyle/>
          <a:p>
            <a:pPr lvl="0">
              <a:spcBef>
                <a:spcPts val="0"/>
              </a:spcBef>
              <a:buNone/>
            </a:pPr>
            <a:r>
              <a:rPr b="1" lang="en-GB" sz="3000"/>
              <a:t>Teacher Planning</a:t>
            </a:r>
          </a:p>
        </p:txBody>
      </p:sp>
      <p:sp>
        <p:nvSpPr>
          <p:cNvPr id="267" name="Shape 267"/>
          <p:cNvSpPr txBox="1"/>
          <p:nvPr>
            <p:ph idx="1" type="body"/>
          </p:nvPr>
        </p:nvSpPr>
        <p:spPr>
          <a:xfrm>
            <a:off x="457200" y="5207425"/>
            <a:ext cx="8229600" cy="1395000"/>
          </a:xfrm>
          <a:prstGeom prst="rect">
            <a:avLst/>
          </a:prstGeom>
        </p:spPr>
        <p:txBody>
          <a:bodyPr anchorCtr="0" anchor="t" bIns="91425" lIns="91425" rIns="91425" tIns="91425">
            <a:noAutofit/>
          </a:bodyPr>
          <a:lstStyle/>
          <a:p>
            <a:pPr indent="0" lvl="0" marL="0">
              <a:spcBef>
                <a:spcPts val="0"/>
              </a:spcBef>
              <a:buNone/>
            </a:pPr>
            <a:r>
              <a:rPr lang="en-GB" sz="2000"/>
              <a:t>To assist with teacher planning for the 1916 anniversary resources for teacher planning have been made available on </a:t>
            </a:r>
            <a:r>
              <a:rPr lang="en-GB" sz="2000" u="sng">
                <a:solidFill>
                  <a:schemeClr val="hlink"/>
                </a:solidFill>
                <a:hlinkClick r:id="rId3"/>
              </a:rPr>
              <a:t>www.easter1916.ie/</a:t>
            </a:r>
            <a:r>
              <a:rPr lang="en-GB" sz="2000"/>
              <a:t> . Take a few minutes to explore the resources</a:t>
            </a:r>
          </a:p>
        </p:txBody>
      </p:sp>
      <p:pic>
        <p:nvPicPr>
          <p:cNvPr id="268" name="Shape 268"/>
          <p:cNvPicPr preferRelativeResize="0"/>
          <p:nvPr/>
        </p:nvPicPr>
        <p:blipFill>
          <a:blip r:embed="rId4">
            <a:alphaModFix/>
          </a:blip>
          <a:stretch>
            <a:fillRect/>
          </a:stretch>
        </p:blipFill>
        <p:spPr>
          <a:xfrm>
            <a:off x="1064022" y="1127825"/>
            <a:ext cx="7015950" cy="3892074"/>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type="title"/>
          </p:nvPr>
        </p:nvSpPr>
        <p:spPr>
          <a:xfrm>
            <a:off x="355300" y="755137"/>
            <a:ext cx="8229600" cy="1143299"/>
          </a:xfrm>
          <a:prstGeom prst="rect">
            <a:avLst/>
          </a:prstGeom>
        </p:spPr>
        <p:txBody>
          <a:bodyPr anchorCtr="0" anchor="ctr" bIns="91425" lIns="91425" rIns="91425" tIns="91425">
            <a:noAutofit/>
          </a:bodyPr>
          <a:lstStyle/>
          <a:p>
            <a:pPr lvl="0">
              <a:spcBef>
                <a:spcPts val="0"/>
              </a:spcBef>
              <a:buNone/>
            </a:pPr>
            <a:r>
              <a:rPr b="1" lang="en-GB" sz="3600"/>
              <a:t>Research Projects for Schools</a:t>
            </a:r>
          </a:p>
        </p:txBody>
      </p:sp>
      <p:sp>
        <p:nvSpPr>
          <p:cNvPr id="274" name="Shape 274"/>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0" lvl="0" marL="203200" rtl="0">
              <a:spcBef>
                <a:spcPts val="0"/>
              </a:spcBef>
              <a:buNone/>
            </a:pPr>
            <a:r>
              <a:t/>
            </a:r>
            <a:endParaRPr sz="3000"/>
          </a:p>
          <a:p>
            <a:pPr indent="0" lvl="0" marL="203200" rtl="0">
              <a:spcBef>
                <a:spcPts val="0"/>
              </a:spcBef>
              <a:buNone/>
            </a:pPr>
            <a:r>
              <a:t/>
            </a:r>
            <a:endParaRPr sz="3000"/>
          </a:p>
          <a:p>
            <a:pPr indent="0" lvl="0" marL="203200" rtl="0">
              <a:spcBef>
                <a:spcPts val="0"/>
              </a:spcBef>
              <a:buNone/>
            </a:pPr>
            <a:r>
              <a:rPr lang="en-GB" sz="3000"/>
              <a:t>Proclamation for a New Generation</a:t>
            </a:r>
          </a:p>
          <a:p>
            <a:pPr indent="-419100" lvl="0" marL="457200" rtl="0">
              <a:spcBef>
                <a:spcPts val="0"/>
              </a:spcBef>
              <a:buSzPct val="100000"/>
            </a:pPr>
            <a:r>
              <a:rPr lang="en-GB" sz="3000" u="sng">
                <a:solidFill>
                  <a:schemeClr val="hlink"/>
                </a:solidFill>
                <a:hlinkClick r:id="rId3"/>
              </a:rPr>
              <a:t>https://www.scoilnet.ie/proclamationtemplate/</a:t>
            </a:r>
          </a:p>
          <a:p>
            <a:pPr indent="0" lvl="0" marL="0" rtl="0">
              <a:spcBef>
                <a:spcPts val="0"/>
              </a:spcBef>
              <a:buNone/>
            </a:pPr>
            <a:r>
              <a:t/>
            </a:r>
            <a:endParaRPr sz="3000"/>
          </a:p>
          <a:p>
            <a:pPr indent="0" lvl="0" marL="0" rtl="0">
              <a:spcBef>
                <a:spcPts val="0"/>
              </a:spcBef>
              <a:buNone/>
            </a:pPr>
            <a:r>
              <a:rPr lang="en-GB" sz="3000"/>
              <a:t>1916 Ancestry Project</a:t>
            </a:r>
          </a:p>
          <a:p>
            <a:pPr indent="-419100" lvl="0" marL="457200">
              <a:spcBef>
                <a:spcPts val="0"/>
              </a:spcBef>
              <a:buSzPct val="100000"/>
            </a:pPr>
            <a:r>
              <a:rPr lang="en-GB" sz="3000" u="sng">
                <a:solidFill>
                  <a:schemeClr val="hlink"/>
                </a:solidFill>
                <a:hlinkClick r:id="rId4"/>
              </a:rPr>
              <a:t>https://www.scoilnet.ie/1916-ancestry-project/</a:t>
            </a:r>
            <a:r>
              <a:rPr lang="en-GB" sz="3000"/>
              <a:t> </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sp>
        <p:nvSpPr>
          <p:cNvPr id="279" name="Shape 279"/>
          <p:cNvSpPr txBox="1"/>
          <p:nvPr/>
        </p:nvSpPr>
        <p:spPr>
          <a:xfrm>
            <a:off x="1414350" y="953875"/>
            <a:ext cx="7088099" cy="1105200"/>
          </a:xfrm>
          <a:prstGeom prst="rect">
            <a:avLst/>
          </a:prstGeom>
          <a:noFill/>
          <a:ln>
            <a:noFill/>
          </a:ln>
        </p:spPr>
        <p:txBody>
          <a:bodyPr anchorCtr="0" anchor="t" bIns="91425" lIns="91425" rIns="91425" tIns="91425">
            <a:noAutofit/>
          </a:bodyPr>
          <a:lstStyle/>
          <a:p>
            <a:pPr lvl="0" rtl="0">
              <a:spcBef>
                <a:spcPts val="0"/>
              </a:spcBef>
              <a:buNone/>
            </a:pPr>
            <a:r>
              <a:rPr b="1" lang="en-GB" sz="3600"/>
              <a:t>Group Reflection &amp; Discussion</a:t>
            </a:r>
          </a:p>
        </p:txBody>
      </p:sp>
      <p:sp>
        <p:nvSpPr>
          <p:cNvPr id="280" name="Shape 280"/>
          <p:cNvSpPr txBox="1"/>
          <p:nvPr/>
        </p:nvSpPr>
        <p:spPr>
          <a:xfrm>
            <a:off x="395200" y="4029275"/>
            <a:ext cx="8438700" cy="1105200"/>
          </a:xfrm>
          <a:prstGeom prst="rect">
            <a:avLst/>
          </a:prstGeom>
          <a:noFill/>
          <a:ln>
            <a:noFill/>
          </a:ln>
        </p:spPr>
        <p:txBody>
          <a:bodyPr anchorCtr="0" anchor="t" bIns="91425" lIns="91425" rIns="91425" tIns="91425">
            <a:noAutofit/>
          </a:bodyPr>
          <a:lstStyle/>
          <a:p>
            <a:pPr indent="-355600" lvl="0" marL="457200" rtl="0">
              <a:spcBef>
                <a:spcPts val="0"/>
              </a:spcBef>
              <a:buSzPct val="100000"/>
              <a:buChar char="●"/>
            </a:pPr>
            <a:r>
              <a:rPr lang="en-GB" sz="2000"/>
              <a:t>Which tools from this workshop would you now use in your own classroom?</a:t>
            </a:r>
          </a:p>
          <a:p>
            <a:pPr indent="-355600" lvl="0" marL="457200" rtl="0">
              <a:spcBef>
                <a:spcPts val="0"/>
              </a:spcBef>
              <a:buSzPct val="100000"/>
              <a:buChar char="●"/>
            </a:pPr>
            <a:r>
              <a:rPr lang="en-GB" sz="2000"/>
              <a:t>Which of these tools would you recommend to a teaching colleague?</a:t>
            </a:r>
          </a:p>
          <a:p>
            <a:pPr indent="-355600" lvl="0" marL="457200" rtl="0">
              <a:spcBef>
                <a:spcPts val="0"/>
              </a:spcBef>
              <a:buSzPct val="100000"/>
              <a:buChar char="●"/>
            </a:pPr>
            <a:r>
              <a:rPr lang="en-GB" sz="2000"/>
              <a:t>Do you have any other useful resources that could be used?</a:t>
            </a:r>
          </a:p>
          <a:p>
            <a:pPr indent="-355600" lvl="0" marL="457200" rtl="0">
              <a:spcBef>
                <a:spcPts val="0"/>
              </a:spcBef>
              <a:buSzPct val="100000"/>
              <a:buChar char="●"/>
            </a:pPr>
            <a:r>
              <a:rPr lang="en-GB" sz="2000"/>
              <a:t>Do you have any other suggestions as to how ICT could be used to enhance the teaching and learning about the 1916 Rising?</a:t>
            </a:r>
          </a:p>
        </p:txBody>
      </p:sp>
      <p:pic>
        <p:nvPicPr>
          <p:cNvPr id="281" name="Shape 281"/>
          <p:cNvPicPr preferRelativeResize="0"/>
          <p:nvPr/>
        </p:nvPicPr>
        <p:blipFill>
          <a:blip r:embed="rId3">
            <a:alphaModFix/>
          </a:blip>
          <a:stretch>
            <a:fillRect/>
          </a:stretch>
        </p:blipFill>
        <p:spPr>
          <a:xfrm>
            <a:off x="3545475" y="1876625"/>
            <a:ext cx="2266950" cy="201930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txBox="1"/>
          <p:nvPr>
            <p:ph type="title"/>
          </p:nvPr>
        </p:nvSpPr>
        <p:spPr>
          <a:xfrm>
            <a:off x="457200" y="274637"/>
            <a:ext cx="8229600" cy="1143299"/>
          </a:xfrm>
          <a:prstGeom prst="rect">
            <a:avLst/>
          </a:prstGeom>
        </p:spPr>
        <p:txBody>
          <a:bodyPr anchorCtr="0" anchor="ctr" bIns="91425" lIns="91425" rIns="91425" tIns="91425">
            <a:noAutofit/>
          </a:bodyPr>
          <a:lstStyle/>
          <a:p>
            <a:pPr lvl="0" rtl="0">
              <a:spcBef>
                <a:spcPts val="0"/>
              </a:spcBef>
              <a:buNone/>
            </a:pPr>
            <a:r>
              <a:rPr b="1" lang="en-GB" sz="3000"/>
              <a:t>Face to Face Workshops</a:t>
            </a:r>
          </a:p>
        </p:txBody>
      </p:sp>
      <p:sp>
        <p:nvSpPr>
          <p:cNvPr id="287" name="Shape 287"/>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431800" lvl="0" marL="457200" rtl="0">
              <a:lnSpc>
                <a:spcPct val="90000"/>
              </a:lnSpc>
              <a:spcBef>
                <a:spcPts val="0"/>
              </a:spcBef>
              <a:buClr>
                <a:srgbClr val="000000"/>
              </a:buClr>
              <a:buSzPct val="100000"/>
              <a:buFont typeface="Calibri"/>
            </a:pPr>
            <a:r>
              <a:rPr lang="en-GB" sz="3200">
                <a:latin typeface="Calibri"/>
                <a:ea typeface="Calibri"/>
                <a:cs typeface="Calibri"/>
                <a:sym typeface="Calibri"/>
              </a:rPr>
              <a:t>Based on using ICT for teaching, learning and assessment</a:t>
            </a:r>
          </a:p>
          <a:p>
            <a:pPr indent="-431800" lvl="0" marL="457200" rtl="0">
              <a:lnSpc>
                <a:spcPct val="90000"/>
              </a:lnSpc>
              <a:spcBef>
                <a:spcPts val="0"/>
              </a:spcBef>
              <a:buClr>
                <a:srgbClr val="000000"/>
              </a:buClr>
              <a:buSzPct val="100000"/>
              <a:buFont typeface="Calibri"/>
            </a:pPr>
            <a:r>
              <a:rPr lang="en-GB" sz="3200">
                <a:latin typeface="Calibri"/>
                <a:ea typeface="Calibri"/>
                <a:cs typeface="Calibri"/>
                <a:sym typeface="Calibri"/>
              </a:rPr>
              <a:t>Courses available term-time and summer</a:t>
            </a:r>
          </a:p>
          <a:p>
            <a:pPr indent="-431800" lvl="0" marL="457200" rtl="0">
              <a:lnSpc>
                <a:spcPct val="90000"/>
              </a:lnSpc>
              <a:spcBef>
                <a:spcPts val="0"/>
              </a:spcBef>
              <a:buClr>
                <a:srgbClr val="000000"/>
              </a:buClr>
              <a:buSzPct val="100000"/>
              <a:buFont typeface="Calibri"/>
            </a:pPr>
            <a:r>
              <a:rPr lang="en-GB" sz="3200">
                <a:latin typeface="Calibri"/>
                <a:ea typeface="Calibri"/>
                <a:cs typeface="Calibri"/>
                <a:sym typeface="Calibri"/>
              </a:rPr>
              <a:t>Aimed at primary and post-primary teachers</a:t>
            </a:r>
          </a:p>
          <a:p>
            <a:pPr indent="-431800" lvl="0" marL="457200" rtl="0">
              <a:lnSpc>
                <a:spcPct val="90000"/>
              </a:lnSpc>
              <a:spcBef>
                <a:spcPts val="0"/>
              </a:spcBef>
              <a:buClr>
                <a:srgbClr val="000000"/>
              </a:buClr>
              <a:buSzPct val="100000"/>
              <a:buFont typeface="Calibri"/>
            </a:pPr>
            <a:r>
              <a:rPr lang="en-GB" sz="3200">
                <a:latin typeface="Calibri"/>
                <a:ea typeface="Calibri"/>
                <a:cs typeface="Calibri"/>
                <a:sym typeface="Calibri"/>
              </a:rPr>
              <a:t>Contact your local education centre for dates</a:t>
            </a:r>
          </a:p>
        </p:txBody>
      </p:sp>
      <p:pic>
        <p:nvPicPr>
          <p:cNvPr id="288" name="Shape 288"/>
          <p:cNvPicPr preferRelativeResize="0"/>
          <p:nvPr/>
        </p:nvPicPr>
        <p:blipFill>
          <a:blip r:embed="rId3">
            <a:alphaModFix/>
          </a:blip>
          <a:stretch>
            <a:fillRect/>
          </a:stretch>
        </p:blipFill>
        <p:spPr>
          <a:xfrm>
            <a:off x="2671000" y="4522073"/>
            <a:ext cx="4187003" cy="2051051"/>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txBox="1"/>
          <p:nvPr/>
        </p:nvSpPr>
        <p:spPr>
          <a:xfrm>
            <a:off x="715425" y="953875"/>
            <a:ext cx="7787100" cy="1105200"/>
          </a:xfrm>
          <a:prstGeom prst="rect">
            <a:avLst/>
          </a:prstGeom>
          <a:noFill/>
          <a:ln>
            <a:noFill/>
          </a:ln>
        </p:spPr>
        <p:txBody>
          <a:bodyPr anchorCtr="0" anchor="t" bIns="91425" lIns="91425" rIns="91425" tIns="91425">
            <a:noAutofit/>
          </a:bodyPr>
          <a:lstStyle/>
          <a:p>
            <a:pPr lvl="0" rtl="0" algn="ctr">
              <a:spcBef>
                <a:spcPts val="0"/>
              </a:spcBef>
              <a:buNone/>
            </a:pPr>
            <a:r>
              <a:rPr b="1" lang="en-GB" sz="3600"/>
              <a:t>Further PDST Workshops</a:t>
            </a:r>
          </a:p>
        </p:txBody>
      </p:sp>
      <p:sp>
        <p:nvSpPr>
          <p:cNvPr id="294" name="Shape 294"/>
          <p:cNvSpPr txBox="1"/>
          <p:nvPr/>
        </p:nvSpPr>
        <p:spPr>
          <a:xfrm>
            <a:off x="1003200" y="1971875"/>
            <a:ext cx="7351500" cy="1105200"/>
          </a:xfrm>
          <a:prstGeom prst="rect">
            <a:avLst/>
          </a:prstGeom>
          <a:noFill/>
          <a:ln>
            <a:noFill/>
          </a:ln>
        </p:spPr>
        <p:txBody>
          <a:bodyPr anchorCtr="0" anchor="t" bIns="91425" lIns="91425" rIns="91425" tIns="91425">
            <a:noAutofit/>
          </a:bodyPr>
          <a:lstStyle/>
          <a:p>
            <a:pPr lvl="0" rtl="0">
              <a:lnSpc>
                <a:spcPct val="90000"/>
              </a:lnSpc>
              <a:spcBef>
                <a:spcPts val="640"/>
              </a:spcBef>
              <a:buNone/>
            </a:pPr>
            <a:r>
              <a:t/>
            </a:r>
            <a:endParaRPr sz="1800"/>
          </a:p>
        </p:txBody>
      </p:sp>
      <p:sp>
        <p:nvSpPr>
          <p:cNvPr id="295" name="Shape 295"/>
          <p:cNvSpPr txBox="1"/>
          <p:nvPr/>
        </p:nvSpPr>
        <p:spPr>
          <a:xfrm>
            <a:off x="457200" y="1600200"/>
            <a:ext cx="4038599" cy="4526100"/>
          </a:xfrm>
          <a:prstGeom prst="rect">
            <a:avLst/>
          </a:prstGeom>
          <a:noFill/>
          <a:ln>
            <a:noFill/>
          </a:ln>
        </p:spPr>
        <p:txBody>
          <a:bodyPr anchorCtr="0" anchor="t" bIns="91425" lIns="91425" rIns="91425" tIns="91425">
            <a:noAutofit/>
          </a:bodyPr>
          <a:lstStyle/>
          <a:p>
            <a:pPr indent="-355600" lvl="0" marL="457200" rtl="0">
              <a:lnSpc>
                <a:spcPct val="90000"/>
              </a:lnSpc>
              <a:spcBef>
                <a:spcPts val="640"/>
              </a:spcBef>
              <a:buClr>
                <a:srgbClr val="000000"/>
              </a:buClr>
              <a:buSzPct val="100000"/>
              <a:buChar char="•"/>
            </a:pPr>
            <a:r>
              <a:rPr lang="en-GB" sz="2000"/>
              <a:t>“I still haven’t found what I’m looking for” - Finding and selecting information online</a:t>
            </a:r>
          </a:p>
          <a:p>
            <a:pPr indent="-355600" lvl="0" marL="457200" rtl="0">
              <a:lnSpc>
                <a:spcPct val="90000"/>
              </a:lnSpc>
              <a:spcBef>
                <a:spcPts val="640"/>
              </a:spcBef>
              <a:buClr>
                <a:srgbClr val="000000"/>
              </a:buClr>
              <a:buSzPct val="100000"/>
              <a:buChar char="•"/>
            </a:pPr>
            <a:r>
              <a:rPr lang="en-GB" sz="2000"/>
              <a:t>“I don’t know a world without internet; don’t assume I know what I am doing” - Safe and ethical use of the internet</a:t>
            </a:r>
          </a:p>
          <a:p>
            <a:pPr indent="-355600" lvl="0" marL="457200" rtl="0">
              <a:lnSpc>
                <a:spcPct val="90000"/>
              </a:lnSpc>
              <a:spcBef>
                <a:spcPts val="640"/>
              </a:spcBef>
              <a:buClr>
                <a:srgbClr val="000000"/>
              </a:buClr>
              <a:buSzPct val="100000"/>
              <a:buChar char="•"/>
            </a:pPr>
            <a:r>
              <a:rPr lang="en-GB" sz="2000"/>
              <a:t>“Let me express myself and my learning digitally” - Creating and making digital resources</a:t>
            </a:r>
          </a:p>
          <a:p>
            <a:pPr indent="-355600" lvl="0" marL="457200" rtl="0">
              <a:lnSpc>
                <a:spcPct val="90000"/>
              </a:lnSpc>
              <a:spcBef>
                <a:spcPts val="640"/>
              </a:spcBef>
              <a:buClr>
                <a:srgbClr val="000000"/>
              </a:buClr>
              <a:buSzPct val="100000"/>
              <a:buChar char="•"/>
            </a:pPr>
            <a:r>
              <a:rPr lang="en-GB" sz="2000"/>
              <a:t>“Let me use more than books and pens/pencils” - Reading and writing process using ICT</a:t>
            </a:r>
          </a:p>
        </p:txBody>
      </p:sp>
      <p:sp>
        <p:nvSpPr>
          <p:cNvPr id="296" name="Shape 296"/>
          <p:cNvSpPr txBox="1"/>
          <p:nvPr/>
        </p:nvSpPr>
        <p:spPr>
          <a:xfrm>
            <a:off x="4648200" y="1600200"/>
            <a:ext cx="4038599" cy="4526100"/>
          </a:xfrm>
          <a:prstGeom prst="rect">
            <a:avLst/>
          </a:prstGeom>
          <a:noFill/>
          <a:ln>
            <a:noFill/>
          </a:ln>
        </p:spPr>
        <p:txBody>
          <a:bodyPr anchorCtr="0" anchor="t" bIns="91425" lIns="91425" rIns="91425" tIns="91425">
            <a:noAutofit/>
          </a:bodyPr>
          <a:lstStyle/>
          <a:p>
            <a:pPr indent="-355600" lvl="0" marL="457200" rtl="0">
              <a:lnSpc>
                <a:spcPct val="90000"/>
              </a:lnSpc>
              <a:spcBef>
                <a:spcPts val="640"/>
              </a:spcBef>
              <a:buClr>
                <a:srgbClr val="000000"/>
              </a:buClr>
              <a:buSzPct val="100000"/>
              <a:buChar char="•"/>
            </a:pPr>
            <a:r>
              <a:rPr lang="en-GB" sz="2000"/>
              <a:t>“A gateway to coding and computational thinking” - Scratch to develop numeracy</a:t>
            </a:r>
          </a:p>
          <a:p>
            <a:pPr indent="-355600" lvl="0" marL="457200" rtl="0">
              <a:lnSpc>
                <a:spcPct val="90000"/>
              </a:lnSpc>
              <a:spcBef>
                <a:spcPts val="640"/>
              </a:spcBef>
              <a:buClr>
                <a:srgbClr val="000000"/>
              </a:buClr>
              <a:buSzPct val="100000"/>
              <a:buChar char="•"/>
            </a:pPr>
            <a:r>
              <a:rPr lang="en-GB" sz="2000"/>
              <a:t>“The tablets are working for me!!” - Active learning using tablet devices</a:t>
            </a:r>
          </a:p>
          <a:p>
            <a:pPr indent="-355600" lvl="0" marL="457200" rtl="0">
              <a:lnSpc>
                <a:spcPct val="90000"/>
              </a:lnSpc>
              <a:spcBef>
                <a:spcPts val="640"/>
              </a:spcBef>
              <a:buClr>
                <a:srgbClr val="000000"/>
              </a:buClr>
              <a:buSzPct val="100000"/>
              <a:buChar char="•"/>
            </a:pPr>
            <a:r>
              <a:rPr lang="en-GB" sz="2000"/>
              <a:t>“Let us build a film together” - Collaborative film making to develop literacy</a:t>
            </a:r>
          </a:p>
          <a:p>
            <a:pPr indent="-355600" lvl="0" marL="457200" rtl="0">
              <a:lnSpc>
                <a:spcPct val="90000"/>
              </a:lnSpc>
              <a:spcBef>
                <a:spcPts val="640"/>
              </a:spcBef>
              <a:buClr>
                <a:srgbClr val="000000"/>
              </a:buClr>
              <a:buSzPct val="100000"/>
              <a:buChar char="•"/>
            </a:pPr>
            <a:r>
              <a:rPr lang="en-GB" sz="2000"/>
              <a:t>“Let me show you what I have created and how I am learning” - Assessment using ICT including the use of ePortfolios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457200" y="456887"/>
            <a:ext cx="8229600" cy="1143299"/>
          </a:xfrm>
          <a:prstGeom prst="rect">
            <a:avLst/>
          </a:prstGeom>
        </p:spPr>
        <p:txBody>
          <a:bodyPr anchorCtr="0" anchor="ctr" bIns="91425" lIns="91425" rIns="91425" tIns="91425">
            <a:noAutofit/>
          </a:bodyPr>
          <a:lstStyle/>
          <a:p>
            <a:pPr lvl="0">
              <a:spcBef>
                <a:spcPts val="0"/>
              </a:spcBef>
              <a:buNone/>
            </a:pPr>
            <a:r>
              <a:rPr b="1" lang="en-GB" sz="3000"/>
              <a:t>ICT and the History Curriculum</a:t>
            </a:r>
          </a:p>
        </p:txBody>
      </p:sp>
      <p:sp>
        <p:nvSpPr>
          <p:cNvPr id="112" name="Shape 112"/>
          <p:cNvSpPr txBox="1"/>
          <p:nvPr>
            <p:ph idx="1" type="body"/>
          </p:nvPr>
        </p:nvSpPr>
        <p:spPr>
          <a:xfrm>
            <a:off x="457200" y="1600200"/>
            <a:ext cx="4445099" cy="4526100"/>
          </a:xfrm>
          <a:prstGeom prst="rect">
            <a:avLst/>
          </a:prstGeom>
        </p:spPr>
        <p:txBody>
          <a:bodyPr anchorCtr="0" anchor="t" bIns="91425" lIns="91425" rIns="91425" tIns="91425">
            <a:noAutofit/>
          </a:bodyPr>
          <a:lstStyle/>
          <a:p>
            <a:pPr indent="0" lvl="0" marL="0" rtl="0">
              <a:spcBef>
                <a:spcPts val="0"/>
              </a:spcBef>
              <a:buNone/>
            </a:pPr>
            <a:r>
              <a:rPr lang="en-GB" sz="2200"/>
              <a:t>“..the internet can give children access to a vast range of pictorial, film and other sources which can greatly enrich children’s historical understanding.”</a:t>
            </a:r>
          </a:p>
          <a:p>
            <a:pPr indent="0" lvl="0" marL="0" rtl="0">
              <a:spcBef>
                <a:spcPts val="0"/>
              </a:spcBef>
              <a:buNone/>
            </a:pPr>
            <a:r>
              <a:t/>
            </a:r>
            <a:endParaRPr sz="2200"/>
          </a:p>
          <a:p>
            <a:pPr indent="0" lvl="0" marL="0" rtl="0">
              <a:spcBef>
                <a:spcPts val="0"/>
              </a:spcBef>
              <a:buNone/>
            </a:pPr>
            <a:r>
              <a:rPr lang="en-GB" sz="2200"/>
              <a:t>“Information and communication technologies also facilitate children’s presentation of their own historical findings”</a:t>
            </a:r>
          </a:p>
          <a:p>
            <a:pPr indent="0" lvl="0" marL="0" rtl="0">
              <a:spcBef>
                <a:spcPts val="0"/>
              </a:spcBef>
              <a:buNone/>
            </a:pPr>
            <a:r>
              <a:t/>
            </a:r>
            <a:endParaRPr sz="2000"/>
          </a:p>
          <a:p>
            <a:pPr indent="0" lvl="0" marL="0">
              <a:spcBef>
                <a:spcPts val="0"/>
              </a:spcBef>
              <a:buNone/>
            </a:pPr>
            <a:r>
              <a:rPr b="1" i="1" lang="en-GB" sz="2000"/>
              <a:t>(Primary History Curriculum, P.11)</a:t>
            </a:r>
          </a:p>
        </p:txBody>
      </p:sp>
      <p:pic>
        <p:nvPicPr>
          <p:cNvPr id="113" name="Shape 113"/>
          <p:cNvPicPr preferRelativeResize="0"/>
          <p:nvPr/>
        </p:nvPicPr>
        <p:blipFill>
          <a:blip r:embed="rId3">
            <a:alphaModFix/>
          </a:blip>
          <a:stretch>
            <a:fillRect/>
          </a:stretch>
        </p:blipFill>
        <p:spPr>
          <a:xfrm>
            <a:off x="5449901" y="1652575"/>
            <a:ext cx="3236899" cy="4011174"/>
          </a:xfrm>
          <a:prstGeom prst="rect">
            <a:avLst/>
          </a:prstGeom>
          <a:noFill/>
          <a:ln cap="flat" cmpd="sng" w="9525">
            <a:solidFill>
              <a:schemeClr val="dk2"/>
            </a:solidFill>
            <a:prstDash val="solid"/>
            <a:round/>
            <a:headEnd len="med" w="med" type="none"/>
            <a:tailEnd len="med" w="med" type="none"/>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457200" y="842487"/>
            <a:ext cx="8229600" cy="1143299"/>
          </a:xfrm>
          <a:prstGeom prst="rect">
            <a:avLst/>
          </a:prstGeom>
        </p:spPr>
        <p:txBody>
          <a:bodyPr anchorCtr="0" anchor="ctr" bIns="91425" lIns="91425" rIns="91425" tIns="91425">
            <a:noAutofit/>
          </a:bodyPr>
          <a:lstStyle/>
          <a:p>
            <a:pPr lvl="0">
              <a:spcBef>
                <a:spcPts val="0"/>
              </a:spcBef>
              <a:buNone/>
            </a:pPr>
            <a:r>
              <a:rPr lang="en-GB" sz="2400" u="sng">
                <a:solidFill>
                  <a:schemeClr val="hlink"/>
                </a:solidFill>
                <a:hlinkClick r:id="rId3"/>
              </a:rPr>
              <a:t>https://dublinrising.withgoogle.com/welcome/</a:t>
            </a:r>
          </a:p>
        </p:txBody>
      </p:sp>
      <p:pic>
        <p:nvPicPr>
          <p:cNvPr id="119" name="Shape 119"/>
          <p:cNvPicPr preferRelativeResize="0"/>
          <p:nvPr/>
        </p:nvPicPr>
        <p:blipFill rotWithShape="1">
          <a:blip r:embed="rId4">
            <a:alphaModFix/>
          </a:blip>
          <a:srcRect b="6525" l="0" r="0" t="7945"/>
          <a:stretch/>
        </p:blipFill>
        <p:spPr>
          <a:xfrm>
            <a:off x="393150" y="2053050"/>
            <a:ext cx="8474199" cy="439727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457200" y="274637"/>
            <a:ext cx="8229600" cy="1143299"/>
          </a:xfrm>
          <a:prstGeom prst="rect">
            <a:avLst/>
          </a:prstGeom>
        </p:spPr>
        <p:txBody>
          <a:bodyPr anchorCtr="0" anchor="ctr" bIns="91425" lIns="91425" rIns="91425" tIns="91425">
            <a:noAutofit/>
          </a:bodyPr>
          <a:lstStyle/>
          <a:p>
            <a:pPr lvl="0">
              <a:spcBef>
                <a:spcPts val="0"/>
              </a:spcBef>
              <a:buNone/>
            </a:pPr>
            <a:r>
              <a:rPr b="1" lang="en-GB" sz="3000"/>
              <a:t>Scoilnet Resources</a:t>
            </a:r>
          </a:p>
        </p:txBody>
      </p:sp>
      <p:sp>
        <p:nvSpPr>
          <p:cNvPr id="125" name="Shape 125"/>
          <p:cNvSpPr txBox="1"/>
          <p:nvPr>
            <p:ph idx="1" type="body"/>
          </p:nvPr>
        </p:nvSpPr>
        <p:spPr>
          <a:xfrm>
            <a:off x="457200" y="3626600"/>
            <a:ext cx="8229600" cy="2174099"/>
          </a:xfrm>
          <a:prstGeom prst="rect">
            <a:avLst/>
          </a:prstGeom>
        </p:spPr>
        <p:txBody>
          <a:bodyPr anchorCtr="0" anchor="t" bIns="91425" lIns="91425" rIns="91425" tIns="91425">
            <a:noAutofit/>
          </a:bodyPr>
          <a:lstStyle/>
          <a:p>
            <a:pPr indent="0" lvl="0" marL="0" rtl="0">
              <a:spcBef>
                <a:spcPts val="0"/>
              </a:spcBef>
              <a:buNone/>
            </a:pPr>
            <a:r>
              <a:rPr lang="en-GB" sz="2000"/>
              <a:t>There are many resources relating to the 1916 Rising accessible from the Scoilnet website. There is a new website all about the </a:t>
            </a:r>
            <a:r>
              <a:rPr lang="en-GB" sz="2000" u="sng">
                <a:solidFill>
                  <a:schemeClr val="hlink"/>
                </a:solidFill>
                <a:hlinkClick r:id="rId3"/>
              </a:rPr>
              <a:t>Irish Flag </a:t>
            </a:r>
            <a:r>
              <a:rPr lang="en-GB" sz="2000"/>
              <a:t>and its relevance around 1916.</a:t>
            </a:r>
          </a:p>
          <a:p>
            <a:pPr indent="0" lvl="0" marL="0" rtl="0">
              <a:spcBef>
                <a:spcPts val="0"/>
              </a:spcBef>
              <a:buNone/>
            </a:pPr>
            <a:r>
              <a:t/>
            </a:r>
            <a:endParaRPr sz="2000"/>
          </a:p>
          <a:p>
            <a:pPr indent="0" lvl="0" marL="0" rtl="0">
              <a:spcBef>
                <a:spcPts val="0"/>
              </a:spcBef>
              <a:buNone/>
            </a:pPr>
            <a:r>
              <a:rPr lang="en-GB" sz="2000"/>
              <a:t>There are many other resources pertaining to 1916 which can be found by performing a search for “1916” from the </a:t>
            </a:r>
            <a:r>
              <a:rPr lang="en-GB" sz="2000" u="sng">
                <a:solidFill>
                  <a:schemeClr val="hlink"/>
                </a:solidFill>
                <a:hlinkClick r:id="rId4"/>
              </a:rPr>
              <a:t>Scoilnet homepage.</a:t>
            </a:r>
          </a:p>
          <a:p>
            <a:pPr indent="0" lvl="0" marL="0" rtl="0">
              <a:spcBef>
                <a:spcPts val="0"/>
              </a:spcBef>
              <a:buNone/>
            </a:pPr>
            <a:r>
              <a:t/>
            </a:r>
            <a:endParaRPr sz="2000"/>
          </a:p>
          <a:p>
            <a:pPr indent="0" lvl="0" marL="0">
              <a:spcBef>
                <a:spcPts val="0"/>
              </a:spcBef>
              <a:buNone/>
            </a:pPr>
            <a:r>
              <a:rPr b="1" lang="en-GB" sz="2000"/>
              <a:t>Task:</a:t>
            </a:r>
            <a:r>
              <a:rPr lang="en-GB" sz="2000"/>
              <a:t> Take some time to explore resources from Scoilnet</a:t>
            </a:r>
          </a:p>
        </p:txBody>
      </p:sp>
      <p:pic>
        <p:nvPicPr>
          <p:cNvPr id="126" name="Shape 126"/>
          <p:cNvPicPr preferRelativeResize="0"/>
          <p:nvPr/>
        </p:nvPicPr>
        <p:blipFill>
          <a:blip r:embed="rId5">
            <a:alphaModFix/>
          </a:blip>
          <a:stretch>
            <a:fillRect/>
          </a:stretch>
        </p:blipFill>
        <p:spPr>
          <a:xfrm>
            <a:off x="162725" y="1417949"/>
            <a:ext cx="5184174" cy="2067775"/>
          </a:xfrm>
          <a:prstGeom prst="rect">
            <a:avLst/>
          </a:prstGeom>
          <a:noFill/>
          <a:ln>
            <a:noFill/>
          </a:ln>
        </p:spPr>
      </p:pic>
      <p:pic>
        <p:nvPicPr>
          <p:cNvPr id="127" name="Shape 127"/>
          <p:cNvPicPr preferRelativeResize="0"/>
          <p:nvPr/>
        </p:nvPicPr>
        <p:blipFill rotWithShape="1">
          <a:blip r:embed="rId6">
            <a:alphaModFix/>
          </a:blip>
          <a:srcRect b="46621" l="0" r="0" t="0"/>
          <a:stretch/>
        </p:blipFill>
        <p:spPr>
          <a:xfrm>
            <a:off x="5486400" y="1498625"/>
            <a:ext cx="3542699" cy="19064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457200" y="367612"/>
            <a:ext cx="8229600" cy="1143299"/>
          </a:xfrm>
          <a:prstGeom prst="rect">
            <a:avLst/>
          </a:prstGeom>
        </p:spPr>
        <p:txBody>
          <a:bodyPr anchorCtr="0" anchor="ctr" bIns="91425" lIns="91425" rIns="91425" tIns="91425">
            <a:noAutofit/>
          </a:bodyPr>
          <a:lstStyle/>
          <a:p>
            <a:pPr lvl="0" rtl="0">
              <a:spcBef>
                <a:spcPts val="0"/>
              </a:spcBef>
              <a:buNone/>
            </a:pPr>
            <a:r>
              <a:rPr b="1" lang="en-GB" sz="3000"/>
              <a:t>Britannica Schools</a:t>
            </a:r>
          </a:p>
        </p:txBody>
      </p:sp>
      <p:pic>
        <p:nvPicPr>
          <p:cNvPr id="133" name="Shape 133"/>
          <p:cNvPicPr preferRelativeResize="0"/>
          <p:nvPr/>
        </p:nvPicPr>
        <p:blipFill rotWithShape="1">
          <a:blip r:embed="rId3">
            <a:alphaModFix/>
          </a:blip>
          <a:srcRect b="10313" l="0" r="0" t="20371"/>
          <a:stretch/>
        </p:blipFill>
        <p:spPr>
          <a:xfrm>
            <a:off x="5868000" y="2527450"/>
            <a:ext cx="2818799" cy="1912199"/>
          </a:xfrm>
          <a:prstGeom prst="roundRect">
            <a:avLst>
              <a:gd fmla="val 8594" name="adj"/>
            </a:avLst>
          </a:prstGeom>
          <a:solidFill>
            <a:srgbClr val="EEEEEE"/>
          </a:solidFill>
          <a:ln>
            <a:noFill/>
          </a:ln>
        </p:spPr>
      </p:pic>
      <p:sp>
        <p:nvSpPr>
          <p:cNvPr id="134" name="Shape 134"/>
          <p:cNvSpPr txBox="1"/>
          <p:nvPr/>
        </p:nvSpPr>
        <p:spPr>
          <a:xfrm>
            <a:off x="332552" y="1510915"/>
            <a:ext cx="8478899" cy="22466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GB" sz="2400" u="none" cap="none" strike="noStrike">
                <a:solidFill>
                  <a:srgbClr val="000000"/>
                </a:solidFill>
              </a:rPr>
              <a:t>The three levels of learning in Britannica School</a:t>
            </a:r>
          </a:p>
          <a:p>
            <a:pPr indent="0" lvl="0" marL="0" marR="0" rtl="0" algn="l">
              <a:spcBef>
                <a:spcPts val="0"/>
              </a:spcBef>
              <a:spcAft>
                <a:spcPts val="0"/>
              </a:spcAft>
              <a:buNone/>
            </a:pPr>
            <a:r>
              <a:t/>
            </a:r>
            <a:endParaRPr b="1" i="0" sz="2400" u="none" cap="none" strike="noStrike">
              <a:solidFill>
                <a:srgbClr val="000000"/>
              </a:solidFill>
            </a:endParaRPr>
          </a:p>
          <a:p>
            <a:pPr indent="-260350" lvl="0" marL="285750" marR="0" rtl="0" algn="l">
              <a:spcBef>
                <a:spcPts val="0"/>
              </a:spcBef>
              <a:spcAft>
                <a:spcPts val="0"/>
              </a:spcAft>
              <a:buClr>
                <a:srgbClr val="000000"/>
              </a:buClr>
              <a:buSzPct val="100000"/>
              <a:buFont typeface="Arial"/>
              <a:buChar char="•"/>
            </a:pPr>
            <a:r>
              <a:rPr i="0" lang="en-GB" sz="2400" u="none" cap="none" strike="noStrike">
                <a:solidFill>
                  <a:srgbClr val="000000"/>
                </a:solidFill>
              </a:rPr>
              <a:t>Foundation</a:t>
            </a:r>
          </a:p>
          <a:p>
            <a:pPr indent="-260350" lvl="0" marL="285750" marR="0" rtl="0" algn="l">
              <a:spcBef>
                <a:spcPts val="0"/>
              </a:spcBef>
              <a:spcAft>
                <a:spcPts val="0"/>
              </a:spcAft>
              <a:buClr>
                <a:srgbClr val="000000"/>
              </a:buClr>
              <a:buSzPct val="100000"/>
              <a:buFont typeface="Arial"/>
              <a:buChar char="•"/>
            </a:pPr>
            <a:r>
              <a:rPr i="0" lang="en-GB" sz="2400" u="none" cap="none" strike="noStrike">
                <a:solidFill>
                  <a:srgbClr val="000000"/>
                </a:solidFill>
              </a:rPr>
              <a:t>Intermediate </a:t>
            </a:r>
          </a:p>
          <a:p>
            <a:pPr indent="-260350" lvl="0" marL="285750" marR="0" rtl="0" algn="l">
              <a:spcBef>
                <a:spcPts val="0"/>
              </a:spcBef>
              <a:spcAft>
                <a:spcPts val="0"/>
              </a:spcAft>
              <a:buClr>
                <a:srgbClr val="000000"/>
              </a:buClr>
              <a:buSzPct val="100000"/>
              <a:buFont typeface="Arial"/>
              <a:buChar char="•"/>
            </a:pPr>
            <a:r>
              <a:rPr i="0" lang="en-GB" sz="2400" u="none" cap="none" strike="noStrike">
                <a:solidFill>
                  <a:srgbClr val="000000"/>
                </a:solidFill>
              </a:rPr>
              <a:t>Advanced</a:t>
            </a:r>
          </a:p>
          <a:p>
            <a:pPr lvl="0" marR="0" rtl="0" algn="l">
              <a:spcBef>
                <a:spcPts val="0"/>
              </a:spcBef>
              <a:spcAft>
                <a:spcPts val="0"/>
              </a:spcAft>
              <a:buNone/>
            </a:pPr>
            <a:r>
              <a:t/>
            </a:r>
            <a:endParaRPr sz="2800">
              <a:latin typeface="Rambla"/>
              <a:ea typeface="Rambla"/>
              <a:cs typeface="Rambla"/>
              <a:sym typeface="Rambla"/>
            </a:endParaRPr>
          </a:p>
          <a:p>
            <a:pPr lvl="0" marR="0" rtl="0" algn="l">
              <a:spcBef>
                <a:spcPts val="0"/>
              </a:spcBef>
              <a:spcAft>
                <a:spcPts val="0"/>
              </a:spcAft>
              <a:buNone/>
            </a:pPr>
            <a:r>
              <a:t/>
            </a:r>
            <a:endParaRPr sz="2800">
              <a:latin typeface="Rambla"/>
              <a:ea typeface="Rambla"/>
              <a:cs typeface="Rambla"/>
              <a:sym typeface="Rambla"/>
            </a:endParaRPr>
          </a:p>
          <a:p>
            <a:pPr lvl="0" marR="0" rtl="0" algn="l">
              <a:spcBef>
                <a:spcPts val="0"/>
              </a:spcBef>
              <a:spcAft>
                <a:spcPts val="0"/>
              </a:spcAft>
              <a:buNone/>
            </a:pPr>
            <a:r>
              <a:t/>
            </a:r>
            <a:endParaRPr sz="2800">
              <a:latin typeface="Rambla"/>
              <a:ea typeface="Rambla"/>
              <a:cs typeface="Rambla"/>
              <a:sym typeface="Rambla"/>
            </a:endParaRPr>
          </a:p>
          <a:p>
            <a:pPr lvl="0" marR="0" rtl="0" algn="l">
              <a:spcBef>
                <a:spcPts val="0"/>
              </a:spcBef>
              <a:spcAft>
                <a:spcPts val="0"/>
              </a:spcAft>
              <a:buNone/>
            </a:pPr>
            <a:r>
              <a:t/>
            </a:r>
            <a:endParaRPr sz="2800">
              <a:latin typeface="Rambla"/>
              <a:ea typeface="Rambla"/>
              <a:cs typeface="Rambla"/>
              <a:sym typeface="Rambla"/>
            </a:endParaRPr>
          </a:p>
          <a:p>
            <a:pPr lvl="0" marR="0" rtl="0" algn="l">
              <a:spcBef>
                <a:spcPts val="0"/>
              </a:spcBef>
              <a:spcAft>
                <a:spcPts val="0"/>
              </a:spcAft>
              <a:buNone/>
            </a:pPr>
            <a:r>
              <a:rPr b="1" lang="en-GB" sz="2400"/>
              <a:t>Group Task</a:t>
            </a:r>
            <a:r>
              <a:rPr lang="en-GB" sz="2400"/>
              <a:t>: Using </a:t>
            </a:r>
            <a:r>
              <a:rPr lang="en-GB" sz="2400" u="sng">
                <a:solidFill>
                  <a:srgbClr val="0000FF"/>
                </a:solidFill>
                <a:hlinkClick r:id="rId4"/>
              </a:rPr>
              <a:t>Britannica School Foundation Level</a:t>
            </a:r>
            <a:r>
              <a:rPr lang="en-GB" sz="2400"/>
              <a:t> perform a search for “Easter Rising”. Can you read this article  at two different levels of difficulty?</a:t>
            </a:r>
          </a:p>
        </p:txBody>
      </p:sp>
      <p:pic>
        <p:nvPicPr>
          <p:cNvPr id="135" name="Shape 135"/>
          <p:cNvPicPr preferRelativeResize="0"/>
          <p:nvPr/>
        </p:nvPicPr>
        <p:blipFill>
          <a:blip r:embed="rId5">
            <a:alphaModFix/>
          </a:blip>
          <a:stretch>
            <a:fillRect/>
          </a:stretch>
        </p:blipFill>
        <p:spPr>
          <a:xfrm>
            <a:off x="2825075" y="2527450"/>
            <a:ext cx="2818799" cy="1845021"/>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nvSpPr>
        <p:spPr>
          <a:xfrm>
            <a:off x="1614350" y="503250"/>
            <a:ext cx="6616199" cy="1143000"/>
          </a:xfrm>
          <a:prstGeom prst="rect">
            <a:avLst/>
          </a:prstGeom>
          <a:noFill/>
          <a:ln>
            <a:noFill/>
          </a:ln>
        </p:spPr>
        <p:txBody>
          <a:bodyPr anchorCtr="0" anchor="ctr" bIns="45700" lIns="91425" rIns="91425" tIns="45700">
            <a:noAutofit/>
          </a:bodyPr>
          <a:lstStyle/>
          <a:p>
            <a:pPr lvl="0" rtl="0" algn="ctr">
              <a:spcBef>
                <a:spcPts val="0"/>
              </a:spcBef>
              <a:buNone/>
            </a:pPr>
            <a:r>
              <a:rPr b="1" lang="en-GB" sz="4400">
                <a:solidFill>
                  <a:srgbClr val="000000"/>
                </a:solidFill>
                <a:latin typeface="Calibri"/>
                <a:ea typeface="Calibri"/>
                <a:cs typeface="Calibri"/>
                <a:sym typeface="Calibri"/>
              </a:rPr>
              <a:t>Britannica School</a:t>
            </a:r>
          </a:p>
          <a:p>
            <a:pPr lvl="0" rtl="0" algn="ctr">
              <a:spcBef>
                <a:spcPts val="0"/>
              </a:spcBef>
              <a:buNone/>
            </a:pPr>
            <a:r>
              <a:rPr lang="en-GB" sz="3000">
                <a:solidFill>
                  <a:srgbClr val="000000"/>
                </a:solidFill>
                <a:latin typeface="Calibri"/>
                <a:ea typeface="Calibri"/>
                <a:cs typeface="Calibri"/>
                <a:sym typeface="Calibri"/>
              </a:rPr>
              <a:t>Key Classroom Features</a:t>
            </a:r>
          </a:p>
        </p:txBody>
      </p:sp>
      <p:sp>
        <p:nvSpPr>
          <p:cNvPr id="141" name="Shape 141"/>
          <p:cNvSpPr txBox="1"/>
          <p:nvPr/>
        </p:nvSpPr>
        <p:spPr>
          <a:xfrm>
            <a:off x="200975" y="1646250"/>
            <a:ext cx="4224300" cy="42086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i="0" sz="2400" u="sng" cap="none" strike="noStrike">
              <a:solidFill>
                <a:srgbClr val="000000"/>
              </a:solidFill>
            </a:endParaRPr>
          </a:p>
          <a:p>
            <a:pPr indent="-342900" lvl="0" marL="342900" marR="0" rtl="0" algn="l">
              <a:spcBef>
                <a:spcPts val="0"/>
              </a:spcBef>
              <a:spcAft>
                <a:spcPts val="0"/>
              </a:spcAft>
              <a:buClr>
                <a:srgbClr val="000000"/>
              </a:buClr>
              <a:buSzPct val="100000"/>
              <a:buFont typeface="Arial"/>
              <a:buChar char="•"/>
            </a:pPr>
            <a:r>
              <a:rPr i="0" lang="en-GB" sz="2400" u="none" cap="none" strike="noStrike">
                <a:solidFill>
                  <a:srgbClr val="000000"/>
                </a:solidFill>
              </a:rPr>
              <a:t>Read Aloud</a:t>
            </a:r>
          </a:p>
          <a:p>
            <a:pPr lvl="0" marR="0" rtl="0" algn="l">
              <a:spcBef>
                <a:spcPts val="0"/>
              </a:spcBef>
              <a:spcAft>
                <a:spcPts val="0"/>
              </a:spcAft>
              <a:buNone/>
            </a:pPr>
            <a:r>
              <a:t/>
            </a:r>
            <a:endParaRPr sz="2400"/>
          </a:p>
          <a:p>
            <a:pPr indent="-342900" lvl="0" marL="342900" marR="0" rtl="0" algn="l">
              <a:spcBef>
                <a:spcPts val="0"/>
              </a:spcBef>
              <a:spcAft>
                <a:spcPts val="0"/>
              </a:spcAft>
              <a:buClr>
                <a:srgbClr val="000000"/>
              </a:buClr>
              <a:buSzPct val="100000"/>
              <a:buFont typeface="Arial"/>
              <a:buChar char="•"/>
            </a:pPr>
            <a:r>
              <a:rPr i="0" lang="en-GB" sz="2400" u="none" cap="none" strike="noStrike">
                <a:solidFill>
                  <a:srgbClr val="000000"/>
                </a:solidFill>
              </a:rPr>
              <a:t>Decrease / Increase Font</a:t>
            </a:r>
          </a:p>
          <a:p>
            <a:pPr lvl="0" marR="0" rtl="0" algn="l">
              <a:spcBef>
                <a:spcPts val="0"/>
              </a:spcBef>
              <a:spcAft>
                <a:spcPts val="0"/>
              </a:spcAft>
              <a:buNone/>
            </a:pPr>
            <a:r>
              <a:t/>
            </a:r>
            <a:endParaRPr sz="2400"/>
          </a:p>
          <a:p>
            <a:pPr indent="-342900" lvl="0" marL="342900" marR="0" rtl="0" algn="l">
              <a:spcBef>
                <a:spcPts val="0"/>
              </a:spcBef>
              <a:spcAft>
                <a:spcPts val="0"/>
              </a:spcAft>
              <a:buClr>
                <a:srgbClr val="000000"/>
              </a:buClr>
              <a:buSzPct val="100000"/>
              <a:buFont typeface="Arial"/>
              <a:buChar char="•"/>
            </a:pPr>
            <a:r>
              <a:rPr i="0" lang="en-GB" sz="2400" u="none" cap="none" strike="noStrike">
                <a:solidFill>
                  <a:srgbClr val="000000"/>
                </a:solidFill>
              </a:rPr>
              <a:t>Double Click Definition</a:t>
            </a:r>
          </a:p>
          <a:p>
            <a:pPr lvl="0" marR="0" rtl="0" algn="l">
              <a:spcBef>
                <a:spcPts val="0"/>
              </a:spcBef>
              <a:spcAft>
                <a:spcPts val="0"/>
              </a:spcAft>
              <a:buNone/>
            </a:pPr>
            <a:r>
              <a:t/>
            </a:r>
            <a:endParaRPr sz="2400"/>
          </a:p>
          <a:p>
            <a:pPr indent="-342900" lvl="0" marL="342900" marR="0" rtl="0" algn="l">
              <a:spcBef>
                <a:spcPts val="0"/>
              </a:spcBef>
              <a:spcAft>
                <a:spcPts val="0"/>
              </a:spcAft>
              <a:buClr>
                <a:srgbClr val="000000"/>
              </a:buClr>
              <a:buSzPct val="100000"/>
              <a:buFont typeface="Arial"/>
              <a:buChar char="•"/>
            </a:pPr>
            <a:r>
              <a:rPr lang="en-GB" sz="2400"/>
              <a:t>Adjust </a:t>
            </a:r>
            <a:r>
              <a:rPr i="0" lang="en-GB" sz="2400" u="none" cap="none" strike="noStrike">
                <a:solidFill>
                  <a:srgbClr val="000000"/>
                </a:solidFill>
              </a:rPr>
              <a:t>Reading Level</a:t>
            </a:r>
          </a:p>
          <a:p>
            <a:pPr lvl="0" marR="0" rtl="0" algn="l">
              <a:spcBef>
                <a:spcPts val="0"/>
              </a:spcBef>
              <a:spcAft>
                <a:spcPts val="0"/>
              </a:spcAft>
              <a:buNone/>
            </a:pPr>
            <a:r>
              <a:t/>
            </a:r>
            <a:endParaRPr sz="2400"/>
          </a:p>
          <a:p>
            <a:pPr indent="-342900" lvl="0" marL="342900" marR="0" rtl="0" algn="l">
              <a:spcBef>
                <a:spcPts val="0"/>
              </a:spcBef>
              <a:spcAft>
                <a:spcPts val="0"/>
              </a:spcAft>
              <a:buClr>
                <a:srgbClr val="000000"/>
              </a:buClr>
              <a:buSzPct val="100000"/>
              <a:buFont typeface="Arial"/>
              <a:buChar char="•"/>
            </a:pPr>
            <a:r>
              <a:rPr lang="en-GB" sz="2400"/>
              <a:t>Related Reading </a:t>
            </a:r>
          </a:p>
          <a:p>
            <a:pPr lvl="0" marR="0" rtl="0" algn="l">
              <a:spcBef>
                <a:spcPts val="0"/>
              </a:spcBef>
              <a:spcAft>
                <a:spcPts val="0"/>
              </a:spcAft>
              <a:buNone/>
            </a:pPr>
            <a:r>
              <a:t/>
            </a:r>
            <a:endParaRPr sz="2400"/>
          </a:p>
          <a:p>
            <a:pPr indent="-342900" lvl="0" marL="342900" marR="0" rtl="0" algn="l">
              <a:spcBef>
                <a:spcPts val="0"/>
              </a:spcBef>
              <a:spcAft>
                <a:spcPts val="0"/>
              </a:spcAft>
              <a:buClr>
                <a:srgbClr val="000000"/>
              </a:buClr>
              <a:buSzPct val="100000"/>
              <a:buFont typeface="Arial"/>
              <a:buChar char="•"/>
            </a:pPr>
            <a:r>
              <a:rPr i="0" lang="en-GB" sz="2400" u="none" cap="none" strike="noStrike">
                <a:solidFill>
                  <a:srgbClr val="000000"/>
                </a:solidFill>
              </a:rPr>
              <a:t>Teacher Page</a:t>
            </a:r>
          </a:p>
        </p:txBody>
      </p:sp>
      <p:pic>
        <p:nvPicPr>
          <p:cNvPr id="142" name="Shape 142"/>
          <p:cNvPicPr preferRelativeResize="0"/>
          <p:nvPr/>
        </p:nvPicPr>
        <p:blipFill>
          <a:blip r:embed="rId3">
            <a:alphaModFix/>
          </a:blip>
          <a:stretch>
            <a:fillRect/>
          </a:stretch>
        </p:blipFill>
        <p:spPr>
          <a:xfrm>
            <a:off x="4753912" y="2225987"/>
            <a:ext cx="3476625" cy="2619375"/>
          </a:xfrm>
          <a:prstGeom prst="rect">
            <a:avLst/>
          </a:prstGeom>
          <a:noFill/>
          <a:ln>
            <a:noFill/>
          </a:ln>
        </p:spPr>
      </p:pic>
      <p:sp>
        <p:nvSpPr>
          <p:cNvPr id="143" name="Shape 143"/>
          <p:cNvSpPr txBox="1"/>
          <p:nvPr/>
        </p:nvSpPr>
        <p:spPr>
          <a:xfrm>
            <a:off x="5334025" y="5120650"/>
            <a:ext cx="2743199" cy="457200"/>
          </a:xfrm>
          <a:prstGeom prst="rect">
            <a:avLst/>
          </a:prstGeom>
          <a:noFill/>
          <a:ln>
            <a:noFill/>
          </a:ln>
        </p:spPr>
        <p:txBody>
          <a:bodyPr anchorCtr="0" anchor="t" bIns="91425" lIns="91425" rIns="91425" tIns="91425">
            <a:noAutofit/>
          </a:bodyPr>
          <a:lstStyle/>
          <a:p>
            <a:pPr lvl="0" rtl="0">
              <a:spcBef>
                <a:spcPts val="0"/>
              </a:spcBef>
              <a:buNone/>
            </a:pPr>
            <a:r>
              <a:rPr lang="en-GB" u="sng">
                <a:solidFill>
                  <a:srgbClr val="0000FF"/>
                </a:solidFill>
                <a:hlinkClick r:id="rId4"/>
              </a:rPr>
              <a:t>http://school.eb.co.uk/levels</a:t>
            </a:r>
            <a:r>
              <a:rPr lang="en-GB"/>
              <a:t>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457200" y="456887"/>
            <a:ext cx="8229600" cy="1143299"/>
          </a:xfrm>
          <a:prstGeom prst="rect">
            <a:avLst/>
          </a:prstGeom>
        </p:spPr>
        <p:txBody>
          <a:bodyPr anchorCtr="0" anchor="ctr" bIns="91425" lIns="91425" rIns="91425" tIns="91425">
            <a:noAutofit/>
          </a:bodyPr>
          <a:lstStyle/>
          <a:p>
            <a:pPr lvl="0">
              <a:spcBef>
                <a:spcPts val="0"/>
              </a:spcBef>
              <a:buNone/>
            </a:pPr>
            <a:r>
              <a:rPr b="1" lang="en-GB" sz="3000"/>
              <a:t>Educational Videos on the Rising</a:t>
            </a:r>
          </a:p>
        </p:txBody>
      </p:sp>
      <p:sp>
        <p:nvSpPr>
          <p:cNvPr id="149" name="Shape 149"/>
          <p:cNvSpPr txBox="1"/>
          <p:nvPr>
            <p:ph idx="1" type="body"/>
          </p:nvPr>
        </p:nvSpPr>
        <p:spPr>
          <a:xfrm>
            <a:off x="457200" y="1600200"/>
            <a:ext cx="4268100" cy="4526100"/>
          </a:xfrm>
          <a:prstGeom prst="rect">
            <a:avLst/>
          </a:prstGeom>
        </p:spPr>
        <p:txBody>
          <a:bodyPr anchorCtr="0" anchor="t" bIns="91425" lIns="91425" rIns="91425" tIns="91425">
            <a:noAutofit/>
          </a:bodyPr>
          <a:lstStyle/>
          <a:p>
            <a:pPr indent="0" lvl="0" marL="0" rtl="0">
              <a:spcBef>
                <a:spcPts val="0"/>
              </a:spcBef>
              <a:buNone/>
            </a:pPr>
            <a:r>
              <a:rPr lang="en-GB" sz="2000"/>
              <a:t>There are many educational videos about the 1916 Rising available online but they can be hard to source.</a:t>
            </a:r>
          </a:p>
          <a:p>
            <a:pPr indent="0" lvl="0" marL="0" rtl="0">
              <a:spcBef>
                <a:spcPts val="0"/>
              </a:spcBef>
              <a:buNone/>
            </a:pPr>
            <a:r>
              <a:t/>
            </a:r>
            <a:endParaRPr sz="2000"/>
          </a:p>
          <a:p>
            <a:pPr indent="0" lvl="0" marL="0" rtl="0">
              <a:spcBef>
                <a:spcPts val="0"/>
              </a:spcBef>
              <a:buNone/>
            </a:pPr>
            <a:r>
              <a:rPr lang="en-GB" sz="2000"/>
              <a:t>Three sites where content is available ,including actual footage of the Rising, are the RTE Archives, YouTube and Vimeo</a:t>
            </a:r>
          </a:p>
          <a:p>
            <a:pPr indent="0" lvl="0" marL="0" rtl="0">
              <a:spcBef>
                <a:spcPts val="0"/>
              </a:spcBef>
              <a:buNone/>
            </a:pPr>
            <a:r>
              <a:t/>
            </a:r>
            <a:endParaRPr sz="2000"/>
          </a:p>
          <a:p>
            <a:pPr indent="0" lvl="0" marL="0">
              <a:spcBef>
                <a:spcPts val="0"/>
              </a:spcBef>
              <a:buNone/>
            </a:pPr>
            <a:r>
              <a:rPr b="1" lang="en-GB" sz="2000"/>
              <a:t>Task:</a:t>
            </a:r>
            <a:r>
              <a:rPr lang="en-GB" sz="2000"/>
              <a:t> Find a video that you will show to your class in advance of the anniversary.</a:t>
            </a:r>
          </a:p>
        </p:txBody>
      </p:sp>
      <p:pic>
        <p:nvPicPr>
          <p:cNvPr id="150" name="Shape 150"/>
          <p:cNvPicPr preferRelativeResize="0"/>
          <p:nvPr/>
        </p:nvPicPr>
        <p:blipFill>
          <a:blip r:embed="rId3">
            <a:alphaModFix/>
          </a:blip>
          <a:stretch>
            <a:fillRect/>
          </a:stretch>
        </p:blipFill>
        <p:spPr>
          <a:xfrm>
            <a:off x="5398237" y="1973650"/>
            <a:ext cx="3114675" cy="638175"/>
          </a:xfrm>
          <a:prstGeom prst="rect">
            <a:avLst/>
          </a:prstGeom>
          <a:noFill/>
          <a:ln>
            <a:noFill/>
          </a:ln>
        </p:spPr>
      </p:pic>
      <p:pic>
        <p:nvPicPr>
          <p:cNvPr id="151" name="Shape 151"/>
          <p:cNvPicPr preferRelativeResize="0"/>
          <p:nvPr/>
        </p:nvPicPr>
        <p:blipFill rotWithShape="1">
          <a:blip r:embed="rId4">
            <a:alphaModFix/>
          </a:blip>
          <a:srcRect b="25946" l="14800" r="15909" t="24309"/>
          <a:stretch/>
        </p:blipFill>
        <p:spPr>
          <a:xfrm>
            <a:off x="5398250" y="3167550"/>
            <a:ext cx="3114675" cy="1391393"/>
          </a:xfrm>
          <a:prstGeom prst="rect">
            <a:avLst/>
          </a:prstGeom>
          <a:noFill/>
          <a:ln>
            <a:noFill/>
          </a:ln>
        </p:spPr>
      </p:pic>
      <p:pic>
        <p:nvPicPr>
          <p:cNvPr id="152" name="Shape 152"/>
          <p:cNvPicPr preferRelativeResize="0"/>
          <p:nvPr/>
        </p:nvPicPr>
        <p:blipFill>
          <a:blip r:embed="rId5">
            <a:alphaModFix/>
          </a:blip>
          <a:stretch>
            <a:fillRect/>
          </a:stretch>
        </p:blipFill>
        <p:spPr>
          <a:xfrm>
            <a:off x="5398250" y="5159473"/>
            <a:ext cx="3410324" cy="96682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457200" y="274637"/>
            <a:ext cx="8229600" cy="1143299"/>
          </a:xfrm>
          <a:prstGeom prst="rect">
            <a:avLst/>
          </a:prstGeom>
        </p:spPr>
        <p:txBody>
          <a:bodyPr anchorCtr="0" anchor="ctr" bIns="91425" lIns="91425" rIns="91425" tIns="91425">
            <a:noAutofit/>
          </a:bodyPr>
          <a:lstStyle/>
          <a:p>
            <a:pPr lvl="0">
              <a:spcBef>
                <a:spcPts val="0"/>
              </a:spcBef>
              <a:buNone/>
            </a:pPr>
            <a:r>
              <a:rPr b="1" lang="en-GB" sz="3000"/>
              <a:t>The People of the Rising</a:t>
            </a:r>
          </a:p>
        </p:txBody>
      </p:sp>
      <p:sp>
        <p:nvSpPr>
          <p:cNvPr id="158" name="Shape 158"/>
          <p:cNvSpPr txBox="1"/>
          <p:nvPr>
            <p:ph idx="1" type="body"/>
          </p:nvPr>
        </p:nvSpPr>
        <p:spPr>
          <a:xfrm>
            <a:off x="5618800" y="1621450"/>
            <a:ext cx="3378000" cy="4504800"/>
          </a:xfrm>
          <a:prstGeom prst="rect">
            <a:avLst/>
          </a:prstGeom>
        </p:spPr>
        <p:txBody>
          <a:bodyPr anchorCtr="0" anchor="t" bIns="91425" lIns="91425" rIns="91425" tIns="91425">
            <a:noAutofit/>
          </a:bodyPr>
          <a:lstStyle/>
          <a:p>
            <a:pPr indent="0" lvl="0" marL="0" rtl="0">
              <a:spcBef>
                <a:spcPts val="0"/>
              </a:spcBef>
              <a:buNone/>
            </a:pPr>
            <a:r>
              <a:rPr b="1" lang="en-GB" sz="2000"/>
              <a:t>Task: </a:t>
            </a:r>
            <a:r>
              <a:rPr lang="en-GB" sz="2000"/>
              <a:t>Visit the resource and read about 3 important people that featured in the 1916 Rising?</a:t>
            </a:r>
          </a:p>
          <a:p>
            <a:pPr indent="0" lvl="0" marL="0" rtl="0">
              <a:spcBef>
                <a:spcPts val="0"/>
              </a:spcBef>
              <a:buNone/>
            </a:pPr>
            <a:r>
              <a:t/>
            </a:r>
            <a:endParaRPr sz="2000"/>
          </a:p>
          <a:p>
            <a:pPr indent="0" lvl="0" marL="0" rtl="0">
              <a:spcBef>
                <a:spcPts val="0"/>
              </a:spcBef>
              <a:buNone/>
            </a:pPr>
            <a:r>
              <a:rPr lang="en-GB" sz="2000"/>
              <a:t>Are any of the people associated with your locality?</a:t>
            </a:r>
          </a:p>
          <a:p>
            <a:pPr indent="0" lvl="0" marL="0" rtl="0">
              <a:spcBef>
                <a:spcPts val="0"/>
              </a:spcBef>
              <a:buNone/>
            </a:pPr>
            <a:r>
              <a:t/>
            </a:r>
            <a:endParaRPr sz="2000"/>
          </a:p>
          <a:p>
            <a:pPr indent="0" lvl="0" marL="0">
              <a:spcBef>
                <a:spcPts val="0"/>
              </a:spcBef>
              <a:buNone/>
            </a:pPr>
            <a:r>
              <a:rPr lang="en-GB" sz="2000"/>
              <a:t>Can children identify buildings or roads named after anyone?</a:t>
            </a:r>
          </a:p>
        </p:txBody>
      </p:sp>
      <p:pic>
        <p:nvPicPr>
          <p:cNvPr id="159" name="Shape 159"/>
          <p:cNvPicPr preferRelativeResize="0"/>
          <p:nvPr/>
        </p:nvPicPr>
        <p:blipFill>
          <a:blip r:embed="rId3">
            <a:alphaModFix/>
          </a:blip>
          <a:stretch>
            <a:fillRect/>
          </a:stretch>
        </p:blipFill>
        <p:spPr>
          <a:xfrm>
            <a:off x="341371" y="1621450"/>
            <a:ext cx="5022774" cy="45048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