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embeddedFontLst>
    <p:embeddedFont>
      <p:font typeface="Quattrocento"/>
      <p:regular r:id="rId42"/>
      <p:bold r:id="rId43"/>
    </p:embeddedFont>
    <p:embeddedFont>
      <p:font typeface="Helvetica Neue"/>
      <p:regular r:id="rId44"/>
      <p:bold r:id="rId45"/>
      <p:italic r:id="rId46"/>
      <p:boldItalic r:id="rId47"/>
    </p:embeddedFont>
    <p:embeddedFont>
      <p:font typeface="Rambl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C77AFF2-EC26-472A-AE9E-9D73FEBD4211}">
  <a:tblStyle styleId="{7C77AFF2-EC26-472A-AE9E-9D73FEBD421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Quattrocento-regular.fntdata"/><Relationship Id="rId41" Type="http://schemas.openxmlformats.org/officeDocument/2006/relationships/slide" Target="slides/slide36.xml"/><Relationship Id="rId44" Type="http://schemas.openxmlformats.org/officeDocument/2006/relationships/font" Target="fonts/HelveticaNeue-regular.fntdata"/><Relationship Id="rId43" Type="http://schemas.openxmlformats.org/officeDocument/2006/relationships/font" Target="fonts/Quattrocento-bold.fntdata"/><Relationship Id="rId46" Type="http://schemas.openxmlformats.org/officeDocument/2006/relationships/font" Target="fonts/HelveticaNeue-italic.fntdata"/><Relationship Id="rId45"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mbla-regular.fntdata"/><Relationship Id="rId47" Type="http://schemas.openxmlformats.org/officeDocument/2006/relationships/font" Target="fonts/HelveticaNeue-boldItalic.fntdata"/><Relationship Id="rId49" Type="http://schemas.openxmlformats.org/officeDocument/2006/relationships/font" Target="fonts/Rambl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mbla-boldItalic.fntdata"/><Relationship Id="rId50" Type="http://schemas.openxmlformats.org/officeDocument/2006/relationships/font" Target="fonts/Rambla-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uchas.i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dsttechnologyineducation.ie/en/Good-Practice/Videos/#96126728"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oilnet.i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ool.eb.co.uk/levels/foundation/article/441579" TargetMode="External"/><Relationship Id="rId3" Type="http://schemas.openxmlformats.org/officeDocument/2006/relationships/hyperlink" Target="http://school.eb.co.uk/levels/foundation/article/439700"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ool.eb.co.uk/levels/advanced/educators" TargetMode="External"/><Relationship Id="rId3" Type="http://schemas.openxmlformats.org/officeDocument/2006/relationships/hyperlink" Target="http://school.eb.co.uk/levels/intermediate/educator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ebwise.ie/"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hotosforclass.co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ogle.com/intl/en/culturalinstitute/worldwonders/stonehenge/" TargetMode="External"/><Relationship Id="rId3" Type="http://schemas.openxmlformats.org/officeDocument/2006/relationships/hyperlink" Target="http://www.google.com/intl/en/culturalinstitute/worldwonders/pompei/" TargetMode="External"/><Relationship Id="rId4" Type="http://schemas.openxmlformats.org/officeDocument/2006/relationships/hyperlink" Target="http://www.google.com/intl/en/culturalinstitute/worldwonders/great-barrier-ree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culturalinstitute/home" TargetMode="External"/><Relationship Id="rId3" Type="http://schemas.openxmlformats.org/officeDocument/2006/relationships/hyperlink" Target="http://www.google.com/intl/en/culturalinstitute/worldwonders/stonehenge/" TargetMode="External"/><Relationship Id="rId4" Type="http://schemas.openxmlformats.org/officeDocument/2006/relationships/hyperlink" Target="http://www.google.com/intl/en/culturalinstitute/worldwonders/pompei/" TargetMode="External"/><Relationship Id="rId5" Type="http://schemas.openxmlformats.org/officeDocument/2006/relationships/hyperlink" Target="http://www.google.com/intl/en/culturalinstitute/worldwonders/great-barrier-ree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oogle.com/culturalinstitute/about/wonders/education/"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x1brett/6707250233" TargetMode="External"/><Relationship Id="rId3" Type="http://schemas.openxmlformats.org/officeDocument/2006/relationships/hyperlink" Target="https://creativecommons.org/licenses/by/2.0/"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keepeek.com/Digital-Asset-Management/oecd/education/students-computers-and-learning_9789264239555-en#page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ie/en/Publications/Policy-Reports/Digital-Strategy-for-Schools-2015-2020.pdf" TargetMode="External"/><Relationship Id="rId3" Type="http://schemas.openxmlformats.org/officeDocument/2006/relationships/hyperlink" Target="http://www.pdsttechnologyineducation.ie/en/NEWS/Digital-Strategy-for-Schools-2015-2020-Enhancing-Teaching-Learning-Assessment-launched.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Please enter details as per session on the slide above.</a:t>
            </a:r>
          </a:p>
        </p:txBody>
      </p:sp>
      <p:sp>
        <p:nvSpPr>
          <p:cNvPr id="98" name="Shape 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0" i="0" lang="en-GB" sz="1400" u="none" cap="none" strike="noStrike">
                <a:solidFill>
                  <a:srgbClr val="000000"/>
                </a:solidFill>
                <a:latin typeface="Arial"/>
                <a:ea typeface="Arial"/>
                <a:cs typeface="Arial"/>
                <a:sym typeface="Arial"/>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Emphasise the fact that there is so much information available online that it can be difficult to isolate the quality from the noise</a:t>
            </a:r>
            <a:r>
              <a:rPr lang="en-GB" sz="1200">
                <a:solidFill>
                  <a:schemeClr val="dk1"/>
                </a:solidFill>
                <a:latin typeface="Calibri"/>
                <a:ea typeface="Calibri"/>
                <a:cs typeface="Calibri"/>
                <a:sym typeface="Calibri"/>
              </a:rPr>
              <a:t>, while inexperienced researchers frequently get caught in a rabbit hole online, spending hours searching for relevant information.</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GB" sz="1200">
                <a:solidFill>
                  <a:schemeClr val="dk1"/>
                </a:solidFill>
                <a:latin typeface="Calibri"/>
                <a:ea typeface="Calibri"/>
                <a:cs typeface="Calibri"/>
                <a:sym typeface="Calibri"/>
              </a:rPr>
              <a:t>Mitchell Kapor is the founding chair of Mozilla Firefox. </a:t>
            </a:r>
          </a:p>
        </p:txBody>
      </p:sp>
      <p:sp>
        <p:nvSpPr>
          <p:cNvPr id="168" name="Shape 168"/>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4" name="Shape 174"/>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GB" sz="1200" u="none" cap="none" strike="noStrike">
                <a:solidFill>
                  <a:schemeClr val="dk1"/>
                </a:solidFill>
                <a:latin typeface="Arial"/>
                <a:ea typeface="Arial"/>
                <a:cs typeface="Arial"/>
                <a:sym typeface="Arial"/>
              </a:rPr>
              <a:t>For definitions, we traditionally consulted a dictionary; more detailed information for projects required access to an encyclopedia and primary sources were journals, newspapers and magazines.  </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0" i="0" lang="en-GB" sz="1200" u="none" cap="none" strike="noStrike">
                <a:solidFill>
                  <a:schemeClr val="dk1"/>
                </a:solidFill>
                <a:latin typeface="Arial"/>
                <a:ea typeface="Arial"/>
                <a:cs typeface="Arial"/>
                <a:sym typeface="Arial"/>
              </a:rPr>
              <a:t>In a few short years, we have moved from scarcity of sources of information to an abundance of information through a variety of devices.</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p:txBody>
      </p:sp>
      <p:sp>
        <p:nvSpPr>
          <p:cNvPr id="175" name="Shape 175"/>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GB">
                <a:solidFill>
                  <a:schemeClr val="dk1"/>
                </a:solidFill>
              </a:rPr>
              <a:t>The objective of the project is to initiate the digitization</a:t>
            </a:r>
            <a:r>
              <a:rPr baseline="30000" lang="en-GB">
                <a:solidFill>
                  <a:schemeClr val="dk1"/>
                </a:solidFill>
              </a:rPr>
              <a:t>1</a:t>
            </a:r>
            <a:r>
              <a:rPr lang="en-GB">
                <a:solidFill>
                  <a:schemeClr val="dk1"/>
                </a:solidFill>
              </a:rPr>
              <a:t> of the National Folklore Collection (NFC) so that, by 2016:</a:t>
            </a:r>
          </a:p>
          <a:p>
            <a:pPr lvl="0" rtl="0">
              <a:spcBef>
                <a:spcPts val="0"/>
              </a:spcBef>
              <a:buClr>
                <a:schemeClr val="dk1"/>
              </a:buClr>
              <a:buSzPct val="100000"/>
              <a:buFont typeface="Arial"/>
              <a:buNone/>
            </a:pPr>
            <a:r>
              <a:rPr lang="en-GB">
                <a:solidFill>
                  <a:schemeClr val="dk1"/>
                </a:solidFill>
              </a:rPr>
              <a:t>(i) the public will have access to material from the Collection (a significant portion of the Schools’ Collection) on the public website (</a:t>
            </a:r>
            <a:r>
              <a:rPr lang="en-GB" u="sng">
                <a:solidFill>
                  <a:schemeClr val="hlink"/>
                </a:solidFill>
                <a:hlinkClick r:id="rId2"/>
              </a:rPr>
              <a:t>www.duchas.ie</a:t>
            </a:r>
            <a:r>
              <a:rPr lang="en-GB">
                <a:solidFill>
                  <a:schemeClr val="dk1"/>
                </a:solidFill>
              </a:rPr>
              <a:t>) and</a:t>
            </a:r>
          </a:p>
          <a:p>
            <a:pPr lvl="0" rtl="0">
              <a:spcBef>
                <a:spcPts val="0"/>
              </a:spcBef>
              <a:buClr>
                <a:schemeClr val="dk1"/>
              </a:buClr>
              <a:buSzPct val="100000"/>
              <a:buFont typeface="Arial"/>
              <a:buNone/>
            </a:pPr>
            <a:r>
              <a:rPr lang="en-GB">
                <a:solidFill>
                  <a:schemeClr val="dk1"/>
                </a:solidFill>
              </a:rPr>
              <a:t>(ii) a data management system will be available for NFC to which other material can be added in future.</a:t>
            </a:r>
          </a:p>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sz="1200"/>
              <a:t>Show the Scoilnet Overview video from the PDST Technology in Education Good Practice page: </a:t>
            </a:r>
            <a:r>
              <a:rPr lang="en-GB" sz="1200" u="sng">
                <a:solidFill>
                  <a:schemeClr val="hlink"/>
                </a:solidFill>
                <a:hlinkClick r:id="rId2"/>
              </a:rPr>
              <a:t>http://www.pdsttechnologyineducation.ie/en/Good-Practice/Videos/#96126728</a:t>
            </a:r>
          </a:p>
          <a:p>
            <a:pPr lvl="0" rtl="0">
              <a:spcBef>
                <a:spcPts val="0"/>
              </a:spcBef>
              <a:buNone/>
            </a:pPr>
            <a:r>
              <a:t/>
            </a:r>
            <a:endParaRPr sz="1400">
              <a:solidFill>
                <a:schemeClr val="dk1"/>
              </a:solidFill>
            </a:endParaRPr>
          </a:p>
          <a:p>
            <a:pPr lvl="0" rtl="0">
              <a:spcBef>
                <a:spcPts val="0"/>
              </a:spcBef>
              <a:buNone/>
            </a:pPr>
            <a:r>
              <a:rPr lang="en-GB" sz="1200">
                <a:solidFill>
                  <a:schemeClr val="dk1"/>
                </a:solidFill>
              </a:rPr>
              <a:t>Demonstrate the search facility and the filtering options that appear after a search on the left hand pane.</a:t>
            </a:r>
          </a:p>
          <a:p>
            <a:pPr lvl="0" rtl="0">
              <a:spcBef>
                <a:spcPts val="0"/>
              </a:spcBef>
              <a:buNone/>
            </a:pPr>
            <a:r>
              <a:rPr lang="en-GB" sz="1200">
                <a:solidFill>
                  <a:schemeClr val="dk1"/>
                </a:solidFill>
              </a:rPr>
              <a:t>Give the group time to perform a search and filter for a relevant resource.</a:t>
            </a:r>
          </a:p>
          <a:p>
            <a:pPr lvl="0" rtl="0">
              <a:spcBef>
                <a:spcPts val="0"/>
              </a:spcBef>
              <a:buNone/>
            </a:pPr>
            <a:r>
              <a:t/>
            </a:r>
            <a:endParaRPr sz="1200">
              <a:solidFill>
                <a:schemeClr val="dk1"/>
              </a:solidFill>
            </a:endParaRPr>
          </a:p>
          <a:p>
            <a:pPr lvl="0" rtl="0">
              <a:spcBef>
                <a:spcPts val="0"/>
              </a:spcBef>
              <a:buNone/>
            </a:pPr>
            <a:r>
              <a:rPr lang="en-GB" sz="1200">
                <a:solidFill>
                  <a:schemeClr val="dk1"/>
                </a:solidFill>
              </a:rPr>
              <a:t>TUTOR NOTES: Find a subject specific topic to search for in Scoilnet.  Possible alternative topics: earthquakes, marketing, poetry, World War 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00550"/>
            <a:ext cx="5486400" cy="3600600"/>
          </a:xfrm>
          <a:prstGeom prst="rect">
            <a:avLst/>
          </a:prstGeom>
          <a:noFill/>
          <a:ln>
            <a:noFill/>
          </a:ln>
        </p:spPr>
        <p:txBody>
          <a:bodyPr anchorCtr="0" anchor="ctr" bIns="91425" lIns="91425" rIns="91425" tIns="91425">
            <a:noAutofit/>
          </a:bodyPr>
          <a:lstStyle/>
          <a:p>
            <a:pPr lvl="0" rtl="0">
              <a:spcBef>
                <a:spcPts val="0"/>
              </a:spcBef>
              <a:buNone/>
            </a:pPr>
            <a:r>
              <a:rPr lang="en-GB" sz="1100"/>
              <a:t>Explore some of the key features of Scoilnet</a:t>
            </a:r>
          </a:p>
        </p:txBody>
      </p:sp>
      <p:sp>
        <p:nvSpPr>
          <p:cNvPr id="195" name="Shape 19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While anyone can find information online, it is becoming increasingly clear that we need the skills to critically examine the information and determine whether or not it is relevant to answer the questions we have.  The skills of skimming, scanning, determining importance and summarising have been lost by the convenience of search engines.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7" name="Shape 20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rgbClr val="000000"/>
                </a:solidFill>
                <a:latin typeface="Calibri"/>
                <a:ea typeface="Calibri"/>
                <a:cs typeface="Calibri"/>
                <a:sym typeface="Calibri"/>
              </a:rPr>
              <a:t>Navigate to </a:t>
            </a:r>
            <a:r>
              <a:rPr b="0" i="0" lang="en-GB" sz="1200" u="sng" cap="none" strike="noStrike">
                <a:solidFill>
                  <a:schemeClr val="hlink"/>
                </a:solidFill>
                <a:latin typeface="Calibri"/>
                <a:ea typeface="Calibri"/>
                <a:cs typeface="Calibri"/>
                <a:sym typeface="Calibri"/>
                <a:hlinkClick r:id="rId2"/>
              </a:rPr>
              <a:t>www.scoilnet.ie</a:t>
            </a: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SzPct val="25000"/>
              <a:buNone/>
            </a:pPr>
            <a:r>
              <a:rPr lang="en-GB" sz="1200">
                <a:latin typeface="Calibri"/>
                <a:ea typeface="Calibri"/>
                <a:cs typeface="Calibri"/>
                <a:sym typeface="Calibri"/>
              </a:rPr>
              <a:t>All schools, students, teachers and parents have free access to Britannica School, which has been paid for by Scoilnet.  This breaks down the digital divide, as all our students have access to the internet via a number of devices, e.g. smartphone, tablet, laptop, PC, games console.</a:t>
            </a:r>
          </a:p>
          <a:p>
            <a:pPr lvl="0" rtl="0">
              <a:lnSpc>
                <a:spcPct val="115000"/>
              </a:lnSpc>
              <a:spcBef>
                <a:spcPts val="0"/>
              </a:spcBef>
              <a:buNone/>
            </a:pPr>
            <a:r>
              <a:t/>
            </a:r>
            <a:endParaRPr sz="1200">
              <a:latin typeface="Calibri"/>
              <a:ea typeface="Calibri"/>
              <a:cs typeface="Calibri"/>
              <a:sym typeface="Calibri"/>
            </a:endParaRPr>
          </a:p>
          <a:p>
            <a:pPr indent="0" lvl="0" marL="0" marR="0" rtl="0" algn="l">
              <a:spcBef>
                <a:spcPts val="0"/>
              </a:spcBef>
              <a:spcAft>
                <a:spcPts val="0"/>
              </a:spcAft>
              <a:buClr>
                <a:srgbClr val="000000"/>
              </a:buClr>
              <a:buSzPct val="25000"/>
              <a:buFont typeface="Arial"/>
              <a:buNone/>
            </a:pPr>
            <a:r>
              <a:rPr lang="en-GB" sz="1200">
                <a:latin typeface="Calibri"/>
                <a:ea typeface="Calibri"/>
                <a:cs typeface="Calibri"/>
                <a:sym typeface="Calibri"/>
              </a:rPr>
              <a:t>Click on the link</a:t>
            </a:r>
            <a:r>
              <a:rPr b="0" i="0" lang="en-GB" sz="1200" u="none" cap="none" strike="noStrike">
                <a:solidFill>
                  <a:srgbClr val="000000"/>
                </a:solidFill>
                <a:latin typeface="Calibri"/>
                <a:ea typeface="Calibri"/>
                <a:cs typeface="Calibri"/>
                <a:sym typeface="Calibri"/>
              </a:rPr>
              <a:t> to access Britannica</a:t>
            </a:r>
          </a:p>
          <a:p>
            <a:pPr indent="0" lvl="0" marL="0" marR="0" rtl="0" algn="l">
              <a:spcBef>
                <a:spcPts val="0"/>
              </a:spcBef>
              <a:spcAft>
                <a:spcPts val="0"/>
              </a:spcAft>
              <a:buClr>
                <a:srgbClr val="000000"/>
              </a:buClr>
              <a:buSzPct val="25000"/>
              <a:buFont typeface="Arial"/>
              <a:buNone/>
            </a:pPr>
            <a:r>
              <a:rPr b="0" i="0" lang="en-GB" sz="1200" u="none" cap="none" strike="noStrike">
                <a:solidFill>
                  <a:srgbClr val="000000"/>
                </a:solidFill>
                <a:latin typeface="Calibri"/>
                <a:ea typeface="Calibri"/>
                <a:cs typeface="Calibri"/>
                <a:sym typeface="Calibri"/>
              </a:rPr>
              <a:t>Demonstrate:</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Three levels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Foundation level – 6 ways to navigate – teacher and student levels </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Intermediate level – Upper Primary/lower post primary</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Articles, media, biographies, further interactive resources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Advanced – Post Primary</a:t>
            </a:r>
          </a:p>
          <a:p>
            <a:pPr indent="-342900" lvl="0" marL="342900" marR="0" rtl="0" algn="l">
              <a:spcBef>
                <a:spcPts val="0"/>
              </a:spcBef>
              <a:spcAft>
                <a:spcPts val="0"/>
              </a:spcAft>
              <a:buClr>
                <a:srgbClr val="000000"/>
              </a:buClr>
              <a:buFont typeface="Arial"/>
              <a:buNone/>
            </a:pPr>
            <a:r>
              <a:t/>
            </a:r>
            <a:endParaRPr b="0" i="0" sz="1200" u="none" cap="none" strike="noStrike">
              <a:solidFill>
                <a:srgbClr val="000000"/>
              </a:solidFill>
              <a:latin typeface="Calibri"/>
              <a:ea typeface="Calibri"/>
              <a:cs typeface="Calibri"/>
              <a:sym typeface="Calibri"/>
            </a:endParaRPr>
          </a:p>
          <a:p>
            <a:pPr indent="-292100" lvl="0" marL="342900" marR="0" rtl="0" algn="l">
              <a:spcBef>
                <a:spcPts val="0"/>
              </a:spcBef>
              <a:spcAft>
                <a:spcPts val="0"/>
              </a:spcAft>
              <a:buClr>
                <a:srgbClr val="000000"/>
              </a:buClr>
              <a:buSzPct val="100000"/>
              <a:buFont typeface="Calibri"/>
              <a:buChar char="•"/>
            </a:pPr>
            <a:r>
              <a:rPr b="1" i="0" lang="en-GB" sz="1200" u="none" cap="none" strike="noStrike">
                <a:solidFill>
                  <a:srgbClr val="000000"/>
                </a:solidFill>
                <a:latin typeface="Calibri"/>
                <a:ea typeface="Calibri"/>
                <a:cs typeface="Calibri"/>
                <a:sym typeface="Calibri"/>
              </a:rPr>
              <a:t>Tutor demonstrates features below</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Log in</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Articles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Media - S</a:t>
            </a:r>
            <a:r>
              <a:rPr lang="en-GB" sz="1200">
                <a:latin typeface="Calibri"/>
                <a:ea typeface="Calibri"/>
                <a:cs typeface="Calibri"/>
                <a:sym typeface="Calibri"/>
              </a:rPr>
              <a:t>how the images and the video of the polar bear</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Animal Kingdom</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World Atlas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Compare counties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Learning Games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My content</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Increase font</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Read text aloud</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Favourite</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Print and email functions</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Reading level</a:t>
            </a:r>
          </a:p>
          <a:p>
            <a:pPr indent="-292100" lvl="0" marL="342900" marR="0" rtl="0" algn="l">
              <a:spcBef>
                <a:spcPts val="0"/>
              </a:spcBef>
              <a:spcAft>
                <a:spcPts val="0"/>
              </a:spcAft>
              <a:buClr>
                <a:srgbClr val="000000"/>
              </a:buClr>
              <a:buSzPct val="100000"/>
              <a:buFont typeface="Calibri"/>
              <a:buChar char="•"/>
            </a:pPr>
            <a:r>
              <a:rPr b="0" i="0" lang="en-GB" sz="1200" u="none" cap="none" strike="noStrike">
                <a:solidFill>
                  <a:srgbClr val="000000"/>
                </a:solidFill>
                <a:latin typeface="Calibri"/>
                <a:ea typeface="Calibri"/>
                <a:cs typeface="Calibri"/>
                <a:sym typeface="Calibri"/>
              </a:rPr>
              <a:t>Teacher options - curriculum</a:t>
            </a:r>
          </a:p>
          <a:p>
            <a:pPr indent="-342900" lvl="0" marL="342900" marR="0" rtl="0" algn="l">
              <a:spcBef>
                <a:spcPts val="0"/>
              </a:spcBef>
              <a:spcAft>
                <a:spcPts val="0"/>
              </a:spcAft>
              <a:buClr>
                <a:srgbClr val="000000"/>
              </a:buClr>
              <a:buFont typeface="Arial"/>
              <a:buNone/>
            </a:pPr>
            <a:r>
              <a:t/>
            </a:r>
            <a:endParaRPr b="0" i="0" sz="1200" u="none" cap="none" strike="noStrike">
              <a:solidFill>
                <a:srgbClr val="000000"/>
              </a:solidFill>
              <a:latin typeface="Calibri"/>
              <a:ea typeface="Calibri"/>
              <a:cs typeface="Calibri"/>
              <a:sym typeface="Calibri"/>
            </a:endParaRPr>
          </a:p>
          <a:p>
            <a:pPr indent="-368300" lvl="0" marL="342900" rtl="0">
              <a:spcBef>
                <a:spcPts val="0"/>
              </a:spcBef>
              <a:buClr>
                <a:schemeClr val="dk1"/>
              </a:buClr>
              <a:buSzPct val="200000"/>
              <a:buFont typeface="Rambla"/>
              <a:buNone/>
            </a:pPr>
            <a:r>
              <a:rPr b="0" i="0" lang="en-GB" sz="1200" u="none" cap="none" strike="noStrike">
                <a:solidFill>
                  <a:srgbClr val="000000"/>
                </a:solidFill>
                <a:latin typeface="Calibri"/>
                <a:ea typeface="Calibri"/>
                <a:cs typeface="Calibri"/>
                <a:sym typeface="Calibri"/>
              </a:rPr>
              <a:t>Task</a:t>
            </a:r>
            <a:r>
              <a:rPr lang="en-GB" sz="1200">
                <a:latin typeface="Calibri"/>
                <a:ea typeface="Calibri"/>
                <a:cs typeface="Calibri"/>
                <a:sym typeface="Calibri"/>
              </a:rPr>
              <a:t>: </a:t>
            </a:r>
            <a:r>
              <a:rPr lang="en-GB" sz="1200">
                <a:solidFill>
                  <a:schemeClr val="dk1"/>
                </a:solidFill>
                <a:latin typeface="Calibri"/>
                <a:ea typeface="Calibri"/>
                <a:cs typeface="Calibri"/>
                <a:sym typeface="Calibri"/>
              </a:rPr>
              <a:t>Using Britannica School Foundation Level perform a search for Charles Stewart Parnell, James Connolly, Pablo Picasso, Cubism, Louisa May Alcott, Nelson Mandela, 3D Printing, European Union. Can you read this biography at three different levels of difficulty?</a:t>
            </a:r>
          </a:p>
          <a:p>
            <a:pPr lvl="0" marR="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5" name="Shape 21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SzPct val="25000"/>
              <a:buNone/>
            </a:pPr>
            <a:r>
              <a:rPr b="0" i="0" lang="en-GB" sz="1200" u="none" cap="none" strike="noStrike">
                <a:solidFill>
                  <a:srgbClr val="000000"/>
                </a:solidFill>
                <a:latin typeface="Calibri"/>
                <a:ea typeface="Calibri"/>
                <a:cs typeface="Calibri"/>
                <a:sym typeface="Calibri"/>
              </a:rPr>
              <a:t>Give adequate time to participants to investigate the key features listed in the slide above. Each of these features can be used to accommodate a range of learning styles and needs.</a:t>
            </a:r>
          </a:p>
          <a:p>
            <a:pPr indent="0" lvl="0" marL="0" marR="0" rtl="0" algn="l">
              <a:lnSpc>
                <a:spcPct val="8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80000"/>
              </a:lnSpc>
              <a:spcBef>
                <a:spcPts val="0"/>
              </a:spcBef>
              <a:spcAft>
                <a:spcPts val="0"/>
              </a:spcAft>
              <a:buSzPct val="25000"/>
              <a:buNone/>
            </a:pPr>
            <a:r>
              <a:rPr b="0" i="0" lang="en-GB" sz="1200" u="none" cap="none" strike="noStrike">
                <a:solidFill>
                  <a:srgbClr val="000000"/>
                </a:solidFill>
                <a:latin typeface="Calibri"/>
                <a:ea typeface="Calibri"/>
                <a:cs typeface="Calibri"/>
                <a:sym typeface="Calibri"/>
              </a:rPr>
              <a:t>Sample article on </a:t>
            </a:r>
            <a:r>
              <a:rPr lang="en-GB" sz="1200">
                <a:latin typeface="Calibri"/>
                <a:ea typeface="Calibri"/>
                <a:cs typeface="Calibri"/>
                <a:sym typeface="Calibri"/>
              </a:rPr>
              <a:t>J.K. Rowling </a:t>
            </a:r>
            <a:r>
              <a:rPr lang="en-GB" sz="1200" u="sng">
                <a:solidFill>
                  <a:schemeClr val="hlink"/>
                </a:solidFill>
                <a:latin typeface="Calibri"/>
                <a:ea typeface="Calibri"/>
                <a:cs typeface="Calibri"/>
                <a:sym typeface="Calibri"/>
                <a:hlinkClick r:id="rId2"/>
              </a:rPr>
              <a:t>http://school.eb.co.uk/levels/foundation/article/441579</a:t>
            </a:r>
            <a:r>
              <a:rPr lang="en-GB" sz="1200">
                <a:latin typeface="Calibri"/>
                <a:ea typeface="Calibri"/>
                <a:cs typeface="Calibri"/>
                <a:sym typeface="Calibri"/>
              </a:rPr>
              <a:t> or Neil Armstrong </a:t>
            </a:r>
            <a:r>
              <a:rPr lang="en-GB" sz="1200" u="sng">
                <a:solidFill>
                  <a:schemeClr val="hlink"/>
                </a:solidFill>
                <a:latin typeface="Calibri"/>
                <a:ea typeface="Calibri"/>
                <a:cs typeface="Calibri"/>
                <a:sym typeface="Calibri"/>
                <a:hlinkClick r:id="rId3"/>
              </a:rPr>
              <a:t>http://school.eb.co.uk/levels/foundation/article/439700</a:t>
            </a:r>
            <a:r>
              <a:rPr lang="en-GB" sz="1200">
                <a:latin typeface="Calibri"/>
                <a:ea typeface="Calibri"/>
                <a:cs typeface="Calibri"/>
                <a:sym typeface="Calibri"/>
              </a:rPr>
              <a:t> can be used to showcase these features to your audience.</a:t>
            </a:r>
          </a:p>
          <a:p>
            <a:pPr indent="0" lvl="0" marL="0" marR="0" rtl="0" algn="l">
              <a:lnSpc>
                <a:spcPct val="80000"/>
              </a:lnSpc>
              <a:spcBef>
                <a:spcPts val="0"/>
              </a:spcBef>
              <a:spcAft>
                <a:spcPts val="0"/>
              </a:spcAft>
              <a:buNone/>
            </a:pPr>
            <a:r>
              <a:t/>
            </a:r>
            <a:endParaRPr sz="1200">
              <a:latin typeface="Calibri"/>
              <a:ea typeface="Calibri"/>
              <a:cs typeface="Calibri"/>
              <a:sym typeface="Calibri"/>
            </a:endParaRPr>
          </a:p>
          <a:p>
            <a:pPr indent="0" lvl="0" marL="0" marR="0" rtl="0" algn="l">
              <a:lnSpc>
                <a:spcPct val="80000"/>
              </a:lnSpc>
              <a:spcBef>
                <a:spcPts val="0"/>
              </a:spcBef>
              <a:spcAft>
                <a:spcPts val="0"/>
              </a:spcAft>
              <a:buSzPct val="25000"/>
              <a:buNone/>
            </a:pPr>
            <a:r>
              <a:rPr lang="en-GB" sz="1200">
                <a:latin typeface="Calibri"/>
                <a:ea typeface="Calibri"/>
                <a:cs typeface="Calibri"/>
                <a:sym typeface="Calibri"/>
              </a:rPr>
              <a:t>Demonstrate how articles within Britannica are linked to the strands and strand units through the teacher page</a:t>
            </a:r>
          </a:p>
          <a:p>
            <a:pPr indent="0" lvl="0" marL="0" marR="0" rtl="0" algn="l">
              <a:lnSpc>
                <a:spcPct val="80000"/>
              </a:lnSpc>
              <a:spcBef>
                <a:spcPts val="0"/>
              </a:spcBef>
              <a:spcAft>
                <a:spcPts val="0"/>
              </a:spcAft>
              <a:buNone/>
            </a:pPr>
            <a:r>
              <a:t/>
            </a:r>
            <a:endParaRPr sz="1200">
              <a:latin typeface="Calibri"/>
              <a:ea typeface="Calibri"/>
              <a:cs typeface="Calibri"/>
              <a:sym typeface="Calibri"/>
            </a:endParaRPr>
          </a:p>
          <a:p>
            <a:pPr indent="0" lvl="0" marL="0" marR="0" rtl="0" algn="l">
              <a:lnSpc>
                <a:spcPct val="80000"/>
              </a:lnSpc>
              <a:spcBef>
                <a:spcPts val="0"/>
              </a:spcBef>
              <a:spcAft>
                <a:spcPts val="0"/>
              </a:spcAft>
              <a:buSzPct val="25000"/>
              <a:buNone/>
            </a:pPr>
            <a:r>
              <a:rPr lang="en-GB" sz="1200">
                <a:latin typeface="Calibri"/>
                <a:ea typeface="Calibri"/>
                <a:cs typeface="Calibri"/>
                <a:sym typeface="Calibri"/>
              </a:rPr>
              <a:t>Adjusting the reading level can be particularly useful for differentiating for different students.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3" name="Shape 22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200" u="none" cap="none" strike="noStrike">
                <a:solidFill>
                  <a:srgbClr val="000000"/>
                </a:solidFill>
                <a:latin typeface="Calibri"/>
                <a:ea typeface="Calibri"/>
                <a:cs typeface="Calibri"/>
                <a:sym typeface="Calibri"/>
              </a:rPr>
              <a:t>Britannica can be used in a range of different ways, as described in the slide above. Discuss with participants. Ask for feedback in any other format in which it can be used in the classroom or at home. </a:t>
            </a: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SzPct val="25000"/>
              <a:buNone/>
            </a:pPr>
            <a:r>
              <a:rPr lang="en-GB" sz="1200">
                <a:latin typeface="Calibri"/>
                <a:ea typeface="Calibri"/>
                <a:cs typeface="Calibri"/>
                <a:sym typeface="Calibri"/>
              </a:rPr>
              <a:t>A range of teacher resources are available at </a:t>
            </a:r>
            <a:r>
              <a:rPr lang="en-GB" sz="1200" u="sng">
                <a:solidFill>
                  <a:schemeClr val="hlink"/>
                </a:solidFill>
                <a:latin typeface="Calibri"/>
                <a:ea typeface="Calibri"/>
                <a:cs typeface="Calibri"/>
                <a:sym typeface="Calibri"/>
                <a:hlinkClick r:id="rId2"/>
              </a:rPr>
              <a:t>http://school.eb.co.uk/levels/advanced/educators</a:t>
            </a:r>
            <a:r>
              <a:rPr lang="en-GB" sz="1200">
                <a:latin typeface="Calibri"/>
                <a:ea typeface="Calibri"/>
                <a:cs typeface="Calibri"/>
                <a:sym typeface="Calibri"/>
              </a:rPr>
              <a:t> and </a:t>
            </a:r>
            <a:r>
              <a:rPr lang="en-GB" sz="1200" u="sng">
                <a:solidFill>
                  <a:schemeClr val="hlink"/>
                </a:solidFill>
                <a:latin typeface="Calibri"/>
                <a:ea typeface="Calibri"/>
                <a:cs typeface="Calibri"/>
                <a:sym typeface="Calibri"/>
                <a:hlinkClick r:id="rId3"/>
              </a:rPr>
              <a:t>http://school.eb.co.uk/levels/intermediate/educators</a:t>
            </a:r>
            <a:r>
              <a:rPr lang="en-GB" sz="1200">
                <a:latin typeface="Calibri"/>
                <a:ea typeface="Calibri"/>
                <a:cs typeface="Calibri"/>
                <a:sym typeface="Calibri"/>
              </a:rPr>
              <a:t> mapped to the Irish curriculum for a range of subjects.  </a:t>
            </a: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Tutor to demonstrate the DK Find Out! website as a further primary source of information. </a:t>
            </a:r>
          </a:p>
          <a:p>
            <a:pPr lvl="0" rtl="0">
              <a:spcBef>
                <a:spcPts val="0"/>
              </a:spcBef>
              <a:buNone/>
            </a:pPr>
            <a:r>
              <a:rPr lang="en-GB"/>
              <a:t>Demonstrate the main features of the site:</a:t>
            </a:r>
          </a:p>
          <a:p>
            <a:pPr indent="-228600" lvl="0" marL="457200" rtl="0">
              <a:spcBef>
                <a:spcPts val="0"/>
              </a:spcBef>
            </a:pPr>
            <a:r>
              <a:rPr lang="en-GB"/>
              <a:t>Articles - selecting links within an article</a:t>
            </a:r>
          </a:p>
          <a:p>
            <a:pPr indent="-228600" lvl="0" marL="457200" rtl="0">
              <a:spcBef>
                <a:spcPts val="0"/>
              </a:spcBef>
            </a:pPr>
            <a:r>
              <a:rPr lang="en-GB"/>
              <a:t>Quiz</a:t>
            </a:r>
          </a:p>
          <a:p>
            <a:pPr indent="-228600" lvl="0" marL="457200" rtl="0">
              <a:spcBef>
                <a:spcPts val="0"/>
              </a:spcBef>
            </a:pPr>
            <a:r>
              <a:rPr lang="en-GB"/>
              <a:t>Videos</a:t>
            </a:r>
          </a:p>
          <a:p>
            <a:pPr indent="-228600" lvl="0" marL="457200" rtl="0">
              <a:spcBef>
                <a:spcPts val="0"/>
              </a:spcBef>
            </a:pPr>
            <a:r>
              <a:rPr lang="en-GB"/>
              <a:t>Explore</a:t>
            </a:r>
          </a:p>
          <a:p>
            <a:pPr indent="-228600" lvl="0" marL="457200" rtl="0">
              <a:spcBef>
                <a:spcPts val="0"/>
              </a:spcBef>
            </a:pPr>
            <a:r>
              <a:rPr lang="en-GB"/>
              <a:t>Fun Facts</a:t>
            </a:r>
          </a:p>
          <a:p>
            <a:pPr indent="-228600" lvl="0" marL="457200" rtl="0">
              <a:spcBef>
                <a:spcPts val="0"/>
              </a:spcBef>
            </a:pPr>
            <a:r>
              <a:rPr lang="en-GB"/>
              <a:t>Galleries</a:t>
            </a:r>
          </a:p>
          <a:p>
            <a:pPr lvl="0" rtl="0">
              <a:spcBef>
                <a:spcPts val="0"/>
              </a:spcBef>
              <a:buNone/>
            </a:pPr>
            <a:r>
              <a:t/>
            </a:r>
            <a:endParaRPr/>
          </a:p>
          <a:p>
            <a:pPr lvl="0" rtl="0">
              <a:spcBef>
                <a:spcPts val="0"/>
              </a:spcBef>
              <a:buNone/>
            </a:pPr>
            <a:r>
              <a:rPr lang="en-GB"/>
              <a:t>Task: </a:t>
            </a:r>
            <a:r>
              <a:rPr lang="en-GB">
                <a:solidFill>
                  <a:schemeClr val="dk1"/>
                </a:solidFill>
              </a:rPr>
              <a:t>Use the search facility to find the article about </a:t>
            </a:r>
            <a:r>
              <a:rPr b="1" lang="en-GB">
                <a:solidFill>
                  <a:schemeClr val="dk1"/>
                </a:solidFill>
              </a:rPr>
              <a:t>light</a:t>
            </a:r>
            <a:r>
              <a:rPr lang="en-GB">
                <a:solidFill>
                  <a:schemeClr val="dk1"/>
                </a:solidFill>
              </a:rPr>
              <a:t> (or a subject-related topic of your choice).  Explore all of the features available within the article.</a:t>
            </a:r>
          </a:p>
          <a:p>
            <a:pPr lvl="0" rtl="0">
              <a:spcBef>
                <a:spcPts val="0"/>
              </a:spcBef>
              <a:buNone/>
            </a:pPr>
            <a:r>
              <a:t/>
            </a:r>
            <a:endParaRPr>
              <a:solidFill>
                <a:schemeClr val="dk1"/>
              </a:solidFill>
            </a:endParaRPr>
          </a:p>
          <a:p>
            <a:pPr lvl="0" rtl="0">
              <a:spcBef>
                <a:spcPts val="0"/>
              </a:spcBef>
              <a:buNone/>
            </a:pPr>
            <a:r>
              <a:rPr lang="en-GB">
                <a:solidFill>
                  <a:schemeClr val="dk1"/>
                </a:solidFill>
              </a:rPr>
              <a:t>Possible searches: your amazing body, geometry, celts, chemicals, earthquakes, vikings, world war two</a:t>
            </a:r>
          </a:p>
          <a:p>
            <a:pPr indent="-209550" lvl="0" marL="342900" rtl="0">
              <a:spcBef>
                <a:spcPts val="640"/>
              </a:spcBef>
              <a:buClr>
                <a:schemeClr val="dk1"/>
              </a:buClr>
              <a:buSzPct val="78571"/>
              <a:buFont typeface="Arial"/>
              <a:buNone/>
            </a:pPr>
            <a:r>
              <a:t/>
            </a:r>
            <a:endParaRPr sz="1400">
              <a:solidFill>
                <a:schemeClr val="dk1"/>
              </a:solidFill>
            </a:endParaRP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GB"/>
              <a:t>Please share and discuss the key messages above with all participants.</a:t>
            </a:r>
          </a:p>
        </p:txBody>
      </p:sp>
      <p:sp>
        <p:nvSpPr>
          <p:cNvPr id="108" name="Shape 108"/>
          <p:cNvSpPr txBox="1"/>
          <p:nvPr>
            <p:ph idx="12" type="sldNum"/>
          </p:nvPr>
        </p:nvSpPr>
        <p:spPr>
          <a:xfrm>
            <a:off x="3884613" y="8685212"/>
            <a:ext cx="2971799" cy="457200"/>
          </a:xfrm>
          <a:prstGeom prst="rect">
            <a:avLst/>
          </a:prstGeom>
          <a:noFill/>
          <a:ln>
            <a:noFill/>
          </a:ln>
        </p:spPr>
        <p:txBody>
          <a:bodyPr anchorCtr="0" anchor="ctr" bIns="91425" lIns="91425" rIns="91425" tIns="91425">
            <a:noAutofit/>
          </a:bodyPr>
          <a:lstStyle/>
          <a:p>
            <a:pPr lvl="0" rtl="0">
              <a:spcBef>
                <a:spcPts val="0"/>
              </a:spcBef>
              <a:buClr>
                <a:srgbClr val="000000"/>
              </a:buClr>
              <a:buFont typeface="Arial"/>
              <a:buNone/>
            </a:pPr>
            <a:fld id="{00000000-1234-1234-1234-123412341234}" type="slidenum">
              <a:rPr lang="en-GB"/>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While each of the Key Skills of the new Junior Cycle has an ICT/digital component, in this course we will concentrate on just three: </a:t>
            </a:r>
          </a:p>
          <a:p>
            <a:pPr indent="-228600" lvl="0" marL="457200" rtl="0">
              <a:spcBef>
                <a:spcPts val="0"/>
              </a:spcBef>
            </a:pPr>
            <a:r>
              <a:rPr lang="en-GB"/>
              <a:t>Staying well</a:t>
            </a:r>
          </a:p>
          <a:p>
            <a:pPr indent="-228600" lvl="0" marL="457200" rtl="0">
              <a:spcBef>
                <a:spcPts val="0"/>
              </a:spcBef>
            </a:pPr>
            <a:r>
              <a:rPr lang="en-GB"/>
              <a:t>Managing information and thinking</a:t>
            </a:r>
          </a:p>
          <a:p>
            <a:pPr indent="-228600" lvl="0" marL="457200" rtl="0">
              <a:spcBef>
                <a:spcPts val="0"/>
              </a:spcBef>
              <a:buClr>
                <a:schemeClr val="dk1"/>
              </a:buClr>
            </a:pPr>
            <a:r>
              <a:rPr lang="en-GB">
                <a:solidFill>
                  <a:schemeClr val="dk1"/>
                </a:solidFill>
              </a:rPr>
              <a:t>Managing myself (to be explored in session two)</a:t>
            </a:r>
          </a:p>
          <a:p>
            <a:pPr lvl="0" rtl="0">
              <a:spcBef>
                <a:spcPts val="0"/>
              </a:spcBef>
              <a:buNone/>
            </a:pPr>
            <a:r>
              <a:t/>
            </a:r>
            <a:endParaRPr/>
          </a:p>
          <a:p>
            <a:pPr lvl="0" rtl="0">
              <a:spcBef>
                <a:spcPts val="0"/>
              </a:spcBef>
              <a:buNone/>
            </a:pPr>
            <a:r>
              <a:t/>
            </a:r>
            <a:endParaRPr/>
          </a:p>
          <a:p>
            <a:pPr lvl="0" rtl="0">
              <a:spcBef>
                <a:spcPts val="0"/>
              </a:spcBef>
              <a:buNone/>
            </a:pPr>
            <a:r>
              <a:rPr lang="en-GB"/>
              <a:t>Other PDST Technology in Education courses have been designed to meet the ICT components of other key skills, e.g. creating and using digital resources (creativity).</a:t>
            </a:r>
          </a:p>
          <a:p>
            <a:pPr lvl="0" rtl="0">
              <a:spcBef>
                <a:spcPts val="0"/>
              </a:spcBef>
              <a:buNone/>
            </a:pPr>
            <a:r>
              <a:rPr lang="en-GB"/>
              <a:t>The ICT components of being creative, communicating and working with others have been outlined below </a:t>
            </a:r>
          </a:p>
          <a:p>
            <a:pPr lvl="0" rtl="0">
              <a:spcBef>
                <a:spcPts val="0"/>
              </a:spcBef>
              <a:buNone/>
            </a:pPr>
            <a:r>
              <a:rPr b="1" lang="en-GB"/>
              <a:t>ICT components of key skills:</a:t>
            </a:r>
          </a:p>
          <a:p>
            <a:pPr lvl="0" rtl="0">
              <a:spcBef>
                <a:spcPts val="0"/>
              </a:spcBef>
              <a:buNone/>
            </a:pPr>
            <a:r>
              <a:rPr b="1" i="1" lang="en-GB"/>
              <a:t>Being creative</a:t>
            </a:r>
          </a:p>
          <a:p>
            <a:pPr lvl="0" rtl="0">
              <a:spcBef>
                <a:spcPts val="0"/>
              </a:spcBef>
              <a:buNone/>
            </a:pPr>
            <a:r>
              <a:rPr b="1" lang="en-GB">
                <a:solidFill>
                  <a:schemeClr val="dk1"/>
                </a:solidFill>
              </a:rPr>
              <a:t>Element: </a:t>
            </a:r>
            <a:r>
              <a:rPr lang="en-GB">
                <a:solidFill>
                  <a:schemeClr val="dk1"/>
                </a:solidFill>
              </a:rPr>
              <a:t>Stimulating creativity using digital technology </a:t>
            </a:r>
          </a:p>
          <a:p>
            <a:pPr lvl="0" rtl="0">
              <a:spcBef>
                <a:spcPts val="640"/>
              </a:spcBef>
              <a:buNone/>
            </a:pPr>
            <a:r>
              <a:rPr b="1" lang="en-GB">
                <a:solidFill>
                  <a:schemeClr val="dk1"/>
                </a:solidFill>
              </a:rPr>
              <a:t>Learning Outcomes</a:t>
            </a:r>
          </a:p>
          <a:p>
            <a:pPr lvl="0" rtl="0">
              <a:spcBef>
                <a:spcPts val="640"/>
              </a:spcBef>
              <a:buNone/>
            </a:pPr>
            <a:r>
              <a:rPr b="1" i="1" lang="en-GB">
                <a:solidFill>
                  <a:schemeClr val="dk1"/>
                </a:solidFill>
              </a:rPr>
              <a:t>Students can….</a:t>
            </a:r>
          </a:p>
          <a:p>
            <a:pPr indent="-298450" lvl="0" marL="457200" rtl="0">
              <a:spcBef>
                <a:spcPts val="640"/>
              </a:spcBef>
              <a:buClr>
                <a:schemeClr val="dk1"/>
              </a:buClr>
              <a:buSzPct val="100000"/>
              <a:buChar char="●"/>
            </a:pPr>
            <a:r>
              <a:rPr lang="en-GB">
                <a:solidFill>
                  <a:schemeClr val="dk1"/>
                </a:solidFill>
              </a:rPr>
              <a:t>Be innovative and creative in using digital technology to learn, think and express themselves</a:t>
            </a:r>
          </a:p>
          <a:p>
            <a:pPr indent="-298450" lvl="0" marL="457200" rtl="0">
              <a:spcBef>
                <a:spcPts val="640"/>
              </a:spcBef>
              <a:buClr>
                <a:schemeClr val="dk1"/>
              </a:buClr>
              <a:buSzPct val="100000"/>
              <a:buChar char="●"/>
            </a:pPr>
            <a:r>
              <a:rPr lang="en-GB">
                <a:solidFill>
                  <a:schemeClr val="dk1"/>
                </a:solidFill>
              </a:rPr>
              <a:t>Explore the possibilities of mixing different technologies and digital media to help them reflect, problem solve and present ideas</a:t>
            </a:r>
          </a:p>
          <a:p>
            <a:pPr indent="-298450" lvl="0" marL="457200" rtl="0">
              <a:spcBef>
                <a:spcPts val="640"/>
              </a:spcBef>
              <a:buClr>
                <a:schemeClr val="dk1"/>
              </a:buClr>
              <a:buSzPct val="100000"/>
              <a:buChar char="●"/>
            </a:pPr>
            <a:r>
              <a:rPr lang="en-GB">
                <a:solidFill>
                  <a:schemeClr val="dk1"/>
                </a:solidFill>
              </a:rPr>
              <a:t>Create digital media objects which demonstrate creativity and imagination to present learning</a:t>
            </a:r>
          </a:p>
          <a:p>
            <a:pPr lvl="0" rtl="0">
              <a:spcBef>
                <a:spcPts val="640"/>
              </a:spcBef>
              <a:buNone/>
            </a:pPr>
            <a:r>
              <a:rPr b="1" i="1" lang="en-GB">
                <a:solidFill>
                  <a:schemeClr val="dk1"/>
                </a:solidFill>
              </a:rPr>
              <a:t>Working with others</a:t>
            </a:r>
          </a:p>
          <a:p>
            <a:pPr lvl="0" rtl="0">
              <a:spcBef>
                <a:spcPts val="640"/>
              </a:spcBef>
              <a:buNone/>
            </a:pPr>
            <a:r>
              <a:rPr b="1" lang="en-GB">
                <a:solidFill>
                  <a:schemeClr val="dk1"/>
                </a:solidFill>
              </a:rPr>
              <a:t>Element</a:t>
            </a:r>
          </a:p>
          <a:p>
            <a:pPr lvl="0" rtl="0">
              <a:spcBef>
                <a:spcPts val="640"/>
              </a:spcBef>
              <a:buNone/>
            </a:pPr>
            <a:r>
              <a:rPr lang="en-GB">
                <a:solidFill>
                  <a:schemeClr val="dk1"/>
                </a:solidFill>
              </a:rPr>
              <a:t>Working with others through digital technology </a:t>
            </a:r>
          </a:p>
          <a:p>
            <a:pPr lvl="0" rtl="0">
              <a:spcBef>
                <a:spcPts val="640"/>
              </a:spcBef>
              <a:buNone/>
            </a:pPr>
            <a:r>
              <a:rPr b="1" lang="en-GB">
                <a:solidFill>
                  <a:schemeClr val="dk1"/>
                </a:solidFill>
              </a:rPr>
              <a:t>Learning Outcomes</a:t>
            </a:r>
          </a:p>
          <a:p>
            <a:pPr lvl="0" rtl="0">
              <a:spcBef>
                <a:spcPts val="640"/>
              </a:spcBef>
              <a:buNone/>
            </a:pPr>
            <a:r>
              <a:rPr b="1" i="1" lang="en-GB">
                <a:solidFill>
                  <a:schemeClr val="dk1"/>
                </a:solidFill>
              </a:rPr>
              <a:t>Students can….</a:t>
            </a:r>
          </a:p>
          <a:p>
            <a:pPr indent="-298450" lvl="0" marL="457200" rtl="0">
              <a:spcBef>
                <a:spcPts val="640"/>
              </a:spcBef>
              <a:buClr>
                <a:schemeClr val="dk1"/>
              </a:buClr>
              <a:buSzPct val="100000"/>
              <a:buChar char="●"/>
            </a:pPr>
            <a:r>
              <a:rPr lang="en-GB">
                <a:solidFill>
                  <a:schemeClr val="dk1"/>
                </a:solidFill>
              </a:rPr>
              <a:t>Demonstrate collaborative learning using digital technology</a:t>
            </a:r>
          </a:p>
          <a:p>
            <a:pPr indent="-298450" lvl="0" marL="457200" rtl="0">
              <a:spcBef>
                <a:spcPts val="640"/>
              </a:spcBef>
              <a:buClr>
                <a:schemeClr val="dk1"/>
              </a:buClr>
              <a:buSzPct val="100000"/>
              <a:buChar char="●"/>
            </a:pPr>
            <a:r>
              <a:rPr lang="en-GB">
                <a:solidFill>
                  <a:schemeClr val="dk1"/>
                </a:solidFill>
              </a:rPr>
              <a:t>Use digital technology to participate in collaborative learning and communication spaces</a:t>
            </a:r>
          </a:p>
          <a:p>
            <a:pPr indent="-298450" lvl="0" marL="457200" rtl="0">
              <a:spcBef>
                <a:spcPts val="640"/>
              </a:spcBef>
              <a:buClr>
                <a:schemeClr val="dk1"/>
              </a:buClr>
              <a:buSzPct val="100000"/>
              <a:buChar char="●"/>
            </a:pPr>
            <a:r>
              <a:rPr lang="en-GB">
                <a:solidFill>
                  <a:schemeClr val="dk1"/>
                </a:solidFill>
              </a:rPr>
              <a:t>Respect the rights and feelings of others when using digital media</a:t>
            </a:r>
          </a:p>
          <a:p>
            <a:pPr lvl="0" rtl="0">
              <a:spcBef>
                <a:spcPts val="640"/>
              </a:spcBef>
              <a:buNone/>
            </a:pPr>
            <a:r>
              <a:t/>
            </a:r>
            <a:endParaRPr>
              <a:solidFill>
                <a:schemeClr val="dk1"/>
              </a:solidFill>
            </a:endParaRPr>
          </a:p>
          <a:p>
            <a:pPr lvl="0" rtl="0">
              <a:spcBef>
                <a:spcPts val="640"/>
              </a:spcBef>
              <a:buNone/>
            </a:pPr>
            <a:r>
              <a:rPr lang="en-GB">
                <a:solidFill>
                  <a:schemeClr val="dk1"/>
                </a:solidFill>
              </a:rPr>
              <a:t>Adapted from Key Skills of Junior Cycle, NCCA</a:t>
            </a:r>
          </a:p>
          <a:p>
            <a:pPr lvl="0" rtl="0">
              <a:spcBef>
                <a:spcPts val="640"/>
              </a:spcBef>
              <a:buNone/>
            </a:pPr>
            <a:r>
              <a:t/>
            </a:r>
            <a:endParaRPr>
              <a:solidFill>
                <a:schemeClr val="dk1"/>
              </a:solidFill>
            </a:endParaRPr>
          </a:p>
          <a:p>
            <a:pPr lvl="0" rtl="0">
              <a:spcBef>
                <a:spcPts val="640"/>
              </a:spcBef>
              <a:buNone/>
            </a:pPr>
            <a:r>
              <a:rPr b="1" i="1" lang="en-GB">
                <a:solidFill>
                  <a:schemeClr val="dk1"/>
                </a:solidFill>
              </a:rPr>
              <a:t>Communicating</a:t>
            </a:r>
          </a:p>
          <a:p>
            <a:pPr lvl="0" rtl="0">
              <a:spcBef>
                <a:spcPts val="640"/>
              </a:spcBef>
              <a:buNone/>
            </a:pPr>
            <a:r>
              <a:rPr b="1" lang="en-GB">
                <a:solidFill>
                  <a:schemeClr val="dk1"/>
                </a:solidFill>
              </a:rPr>
              <a:t>Element: </a:t>
            </a:r>
            <a:r>
              <a:rPr lang="en-GB">
                <a:solidFill>
                  <a:schemeClr val="dk1"/>
                </a:solidFill>
              </a:rPr>
              <a:t>Using digital technology to communicate</a:t>
            </a:r>
          </a:p>
          <a:p>
            <a:pPr lvl="0" rtl="0">
              <a:spcBef>
                <a:spcPts val="640"/>
              </a:spcBef>
              <a:buNone/>
            </a:pPr>
            <a:r>
              <a:rPr lang="en-GB">
                <a:solidFill>
                  <a:schemeClr val="dk1"/>
                </a:solidFill>
              </a:rPr>
              <a:t>	</a:t>
            </a:r>
          </a:p>
          <a:p>
            <a:pPr lvl="0" rtl="0">
              <a:spcBef>
                <a:spcPts val="640"/>
              </a:spcBef>
              <a:buNone/>
            </a:pPr>
            <a:r>
              <a:rPr b="1" lang="en-GB">
                <a:solidFill>
                  <a:schemeClr val="dk1"/>
                </a:solidFill>
              </a:rPr>
              <a:t>Learning Outcomes</a:t>
            </a:r>
          </a:p>
          <a:p>
            <a:pPr lvl="0" rtl="0">
              <a:spcBef>
                <a:spcPts val="640"/>
              </a:spcBef>
              <a:buNone/>
            </a:pPr>
            <a:r>
              <a:rPr b="1" i="1" lang="en-GB">
                <a:solidFill>
                  <a:schemeClr val="dk1"/>
                </a:solidFill>
              </a:rPr>
              <a:t>Students can….</a:t>
            </a:r>
          </a:p>
          <a:p>
            <a:pPr indent="-298450" lvl="0" marL="457200" rtl="0">
              <a:spcBef>
                <a:spcPts val="640"/>
              </a:spcBef>
              <a:buClr>
                <a:schemeClr val="dk1"/>
              </a:buClr>
              <a:buSzPct val="100000"/>
              <a:buChar char="●"/>
            </a:pPr>
            <a:r>
              <a:rPr lang="en-GB">
                <a:solidFill>
                  <a:schemeClr val="dk1"/>
                </a:solidFill>
              </a:rPr>
              <a:t>Use digital technology creatively to present, interact with and share ideas for different audiences</a:t>
            </a:r>
          </a:p>
          <a:p>
            <a:pPr indent="-298450" lvl="0" marL="457200" rtl="0">
              <a:spcBef>
                <a:spcPts val="640"/>
              </a:spcBef>
              <a:buClr>
                <a:schemeClr val="dk1"/>
              </a:buClr>
              <a:buSzPct val="100000"/>
              <a:buChar char="●"/>
            </a:pPr>
            <a:r>
              <a:rPr lang="en-GB">
                <a:solidFill>
                  <a:schemeClr val="dk1"/>
                </a:solidFill>
              </a:rPr>
              <a:t>Make decisions about how best to communicate for particular purposes</a:t>
            </a:r>
          </a:p>
          <a:p>
            <a:pPr indent="-298450" lvl="0" marL="457200" rtl="0">
              <a:spcBef>
                <a:spcPts val="640"/>
              </a:spcBef>
              <a:buClr>
                <a:schemeClr val="dk1"/>
              </a:buClr>
              <a:buSzPct val="100000"/>
              <a:buChar char="●"/>
            </a:pPr>
            <a:r>
              <a:rPr lang="en-GB">
                <a:solidFill>
                  <a:schemeClr val="dk1"/>
                </a:solidFill>
              </a:rPr>
              <a:t>Be respectful and responsible in my digital and online communications</a:t>
            </a:r>
          </a:p>
          <a:p>
            <a:pPr lvl="0" rtl="0">
              <a:spcBef>
                <a:spcPts val="640"/>
              </a:spcBef>
              <a:buNone/>
            </a:pPr>
            <a:r>
              <a:t/>
            </a:r>
            <a:endParaRPr>
              <a:solidFill>
                <a:schemeClr val="dk1"/>
              </a:solidFill>
            </a:endParaRPr>
          </a:p>
          <a:p>
            <a:pPr lvl="0" rtl="0">
              <a:spcBef>
                <a:spcPts val="640"/>
              </a:spcBef>
              <a:buNone/>
            </a:pPr>
            <a:r>
              <a:t/>
            </a:r>
            <a:endParaRPr>
              <a:solidFill>
                <a:schemeClr val="dk1"/>
              </a:solidFill>
            </a:endParaRPr>
          </a:p>
          <a:p>
            <a:pPr lvl="0" rtl="0">
              <a:spcBef>
                <a:spcPts val="640"/>
              </a:spcBef>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225" y="685780"/>
            <a:ext cx="4572299"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398"/>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The safe searching section of this workshop has explored various tools for sourcing information.  Initially we concentrated on using alternatives to Google, and towards the end of this session, participants will explore how they and their students can become more efficient searchers on Google and other search engines.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225" y="685780"/>
            <a:ext cx="4572299"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398"/>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Students are unaware that they frequently break copyright laws (as indeed are many teachers).  Images and other copyrighted works must be ethically obtained and sources should always be cited in projects.  When technology is used to merely copy and paste information, very little learning is actually being achieved.</a:t>
            </a:r>
          </a:p>
          <a:p>
            <a:pPr lvl="0" rtl="0">
              <a:spcBef>
                <a:spcPts val="0"/>
              </a:spcBef>
              <a:buNone/>
            </a:pPr>
            <a:r>
              <a:t/>
            </a:r>
            <a:endParaRPr sz="1200"/>
          </a:p>
          <a:p>
            <a:pPr lvl="0" rtl="0">
              <a:spcBef>
                <a:spcPts val="0"/>
              </a:spcBef>
              <a:buNone/>
            </a:pPr>
            <a:r>
              <a:rPr lang="en-GB" sz="1200"/>
              <a:t>While very important for all students and teachers, personal safety online is beyond the scope of this course.  There are however excellent resources for teachers, parents and students available at </a:t>
            </a:r>
            <a:r>
              <a:rPr lang="en-GB" sz="1200" u="sng">
                <a:solidFill>
                  <a:schemeClr val="hlink"/>
                </a:solidFill>
                <a:hlinkClick r:id="rId2"/>
              </a:rPr>
              <a:t>http://www.webwise.ie/</a:t>
            </a:r>
            <a:r>
              <a:rPr lang="en-GB" sz="1200"/>
              <a:t> which participants may wish to familiarise themselves with.  In addition, another workshop will be available shortly in education centres , “I don’t know a world without internet; don’t assume I know what I am doing” - safe and ethical use of the internet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3" name="Shape 263"/>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Cover key features as outlined above in the use of images and the need to respect copyright.  Scho</a:t>
            </a:r>
            <a:r>
              <a:rPr lang="en-GB" sz="1200">
                <a:solidFill>
                  <a:schemeClr val="dk1"/>
                </a:solidFill>
                <a:latin typeface="Calibri"/>
                <a:ea typeface="Calibri"/>
                <a:cs typeface="Calibri"/>
                <a:sym typeface="Calibri"/>
              </a:rPr>
              <a:t>ols in Ireland have been served with cease and desist letters from Getty Images for use of images on their website where they did not seek permission to use.</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Additional information on the various types of creative commons licensing is available at: </a:t>
            </a:r>
            <a:r>
              <a:rPr lang="en-GB" sz="1200" u="sng">
                <a:solidFill>
                  <a:schemeClr val="hlink"/>
                </a:solidFill>
                <a:latin typeface="Calibri"/>
                <a:ea typeface="Calibri"/>
                <a:cs typeface="Calibri"/>
                <a:sym typeface="Calibri"/>
                <a:hlinkClick r:id="rId2"/>
              </a:rPr>
              <a:t>https://creativecommons.org/licenses/</a:t>
            </a: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Please note the licensing for the course materials for this workshop!</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p:txBody>
      </p:sp>
      <p:sp>
        <p:nvSpPr>
          <p:cNvPr id="264" name="Shape 264"/>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1" name="Shape 271"/>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GB" sz="1200" u="none" cap="none" strike="noStrike">
                <a:solidFill>
                  <a:schemeClr val="dk1"/>
                </a:solidFill>
                <a:latin typeface="Arial"/>
                <a:ea typeface="Arial"/>
                <a:cs typeface="Arial"/>
                <a:sym typeface="Arial"/>
              </a:rPr>
              <a:t>Google Image search is a great way of accessing images online but there are copyright issues if you are to reuse the image in a document or presentation. Some images will carry a copyright, some are free for use and others are undefined. If you use an image which is copyrighted or is undefined you could be infringing on copyright. If you find an image you really like there is the possibility of contacting the owner to seek permission to reuse the image. </a:t>
            </a:r>
          </a:p>
          <a:p>
            <a:pPr indent="0" lvl="0" marL="0" marR="0" rtl="0" algn="l">
              <a:spcBef>
                <a:spcPts val="0"/>
              </a:spcBef>
              <a:buClr>
                <a:schemeClr val="dk1"/>
              </a:buClr>
              <a:buFont typeface="Arial"/>
              <a:buNone/>
            </a:pPr>
            <a:r>
              <a:t/>
            </a:r>
            <a:endParaRPr sz="1200">
              <a:solidFill>
                <a:schemeClr val="dk1"/>
              </a:solidFill>
            </a:endParaRPr>
          </a:p>
          <a:p>
            <a:pPr indent="0" lvl="0" marL="0" marR="0" rtl="0" algn="l">
              <a:spcBef>
                <a:spcPts val="0"/>
              </a:spcBef>
              <a:buClr>
                <a:schemeClr val="dk1"/>
              </a:buClr>
              <a:buSzPct val="25000"/>
              <a:buFont typeface="Arial"/>
              <a:buNone/>
            </a:pPr>
            <a:r>
              <a:rPr b="1" lang="en-GB" sz="1200">
                <a:solidFill>
                  <a:schemeClr val="dk1"/>
                </a:solidFill>
              </a:rPr>
              <a:t>Task:</a:t>
            </a:r>
            <a:r>
              <a:rPr lang="en-GB" sz="1200">
                <a:solidFill>
                  <a:schemeClr val="dk1"/>
                </a:solidFill>
              </a:rPr>
              <a:t> Perform a search for your local area in Google Images. It is possible that if you take the images and reuse them for your own purposes that you could be infringing on someone’s copyright. Now change the search by selecting Search Tools -&gt; Usage Rights -&gt; Labeled for reuse with modification. You will probably see a smaller collection of images but all of the images can be used safely without infringing on any person’s copyright.</a:t>
            </a:r>
          </a:p>
          <a:p>
            <a:pPr indent="0" lvl="0" marL="0" marR="0" rtl="0" algn="l">
              <a:spcBef>
                <a:spcPts val="0"/>
              </a:spcBef>
              <a:buClr>
                <a:schemeClr val="dk1"/>
              </a:buClr>
              <a:buFont typeface="Arial"/>
              <a:buNone/>
            </a:pPr>
            <a:r>
              <a:t/>
            </a:r>
            <a:endParaRPr sz="1200">
              <a:solidFill>
                <a:schemeClr val="dk1"/>
              </a:solidFill>
            </a:endParaRPr>
          </a:p>
          <a:p>
            <a:pPr indent="0" lvl="0" marL="0" marR="0" rtl="0" algn="l">
              <a:spcBef>
                <a:spcPts val="0"/>
              </a:spcBef>
              <a:buClr>
                <a:schemeClr val="dk1"/>
              </a:buClr>
              <a:buSzPct val="25000"/>
              <a:buFont typeface="Arial"/>
              <a:buNone/>
            </a:pPr>
            <a:r>
              <a:rPr b="1" lang="en-GB" sz="1200">
                <a:solidFill>
                  <a:schemeClr val="dk1"/>
                </a:solidFill>
              </a:rPr>
              <a:t>Task:</a:t>
            </a:r>
            <a:r>
              <a:rPr lang="en-GB" sz="1200">
                <a:solidFill>
                  <a:schemeClr val="dk1"/>
                </a:solidFill>
              </a:rPr>
              <a:t> Compare a traditional image search with a search where the usage rights have been changed.</a:t>
            </a:r>
          </a:p>
        </p:txBody>
      </p:sp>
      <p:sp>
        <p:nvSpPr>
          <p:cNvPr id="272" name="Shape 272"/>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9" name="Shape 279"/>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latin typeface="Calibri"/>
                <a:ea typeface="Calibri"/>
                <a:cs typeface="Calibri"/>
                <a:sym typeface="Calibri"/>
              </a:rPr>
              <a:t>The Creative Commons search facility allows you to search a range of sites including Wikipedia, Flickr and Google Images for pictures that can be copied and edited freely without any copyright infringement.</a:t>
            </a:r>
          </a:p>
          <a:p>
            <a:pPr indent="0" lvl="0" marL="0" marR="0" rtl="0" algn="l">
              <a:spcBef>
                <a:spcPts val="0"/>
              </a:spcBef>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lang="en-GB" sz="1200">
                <a:solidFill>
                  <a:schemeClr val="dk1"/>
                </a:solidFill>
                <a:latin typeface="Calibri"/>
                <a:ea typeface="Calibri"/>
                <a:cs typeface="Calibri"/>
                <a:sym typeface="Calibri"/>
              </a:rPr>
              <a:t>Another alternative is </a:t>
            </a:r>
            <a:r>
              <a:rPr lang="en-GB" sz="1200" u="sng">
                <a:solidFill>
                  <a:schemeClr val="hlink"/>
                </a:solidFill>
                <a:latin typeface="Calibri"/>
                <a:ea typeface="Calibri"/>
                <a:cs typeface="Calibri"/>
                <a:sym typeface="Calibri"/>
                <a:hlinkClick r:id="rId2"/>
              </a:rPr>
              <a:t>http://www.photosforclass.com/</a:t>
            </a:r>
            <a:r>
              <a:rPr lang="en-GB" sz="1200">
                <a:solidFill>
                  <a:schemeClr val="dk1"/>
                </a:solidFill>
                <a:latin typeface="Calibri"/>
                <a:ea typeface="Calibri"/>
                <a:cs typeface="Calibri"/>
                <a:sym typeface="Calibri"/>
              </a:rPr>
              <a:t> which automatically cites the source of the image.</a:t>
            </a:r>
          </a:p>
          <a:p>
            <a:pPr indent="0" lvl="0" marL="0" marR="0" rtl="0" algn="l">
              <a:spcBef>
                <a:spcPts val="0"/>
              </a:spcBef>
              <a:buClr>
                <a:schemeClr val="dk1"/>
              </a:buClr>
              <a:buFont typeface="Calibri"/>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GB" sz="1200" cap="none" strike="noStrike">
                <a:solidFill>
                  <a:schemeClr val="dk1"/>
                </a:solidFill>
                <a:latin typeface="Arial"/>
                <a:ea typeface="Arial"/>
                <a:cs typeface="Arial"/>
                <a:sym typeface="Arial"/>
              </a:rPr>
              <a:t>Task: </a:t>
            </a:r>
            <a:r>
              <a:rPr b="0" i="0" lang="en-GB" sz="1200" u="none" cap="none" strike="noStrike">
                <a:solidFill>
                  <a:schemeClr val="dk1"/>
                </a:solidFill>
                <a:latin typeface="Arial"/>
                <a:ea typeface="Arial"/>
                <a:cs typeface="Arial"/>
                <a:sym typeface="Arial"/>
              </a:rPr>
              <a:t>Search for an image about the weather that has been labelled </a:t>
            </a:r>
            <a:r>
              <a:rPr lang="en-GB" sz="1200">
                <a:solidFill>
                  <a:schemeClr val="dk1"/>
                </a:solidFill>
              </a:rPr>
              <a:t>“modify, adapt or build upon”</a:t>
            </a:r>
          </a:p>
        </p:txBody>
      </p:sp>
      <p:sp>
        <p:nvSpPr>
          <p:cNvPr id="280" name="Shape 280"/>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225" y="685780"/>
            <a:ext cx="4572299"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398"/>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Although a couple of years old, there is still relevant information contained in this video.  Click on the link below which begins the video at 36 seconds.  Recommend playing from 36 seconds until 1.46 or 2.24.  While the rest of the video makes for interesting viewing, it may be beyond the time constraints of this workshop to play it all.  Participants can view it at a later stage. </a:t>
            </a:r>
          </a:p>
          <a:p>
            <a:pPr lvl="0" rtl="0">
              <a:spcBef>
                <a:spcPts val="0"/>
              </a:spcBef>
              <a:buNone/>
            </a:pPr>
            <a:r>
              <a:t/>
            </a:r>
            <a:endParaRPr sz="1200"/>
          </a:p>
          <a:p>
            <a:pPr lvl="0" rtl="0">
              <a:spcBef>
                <a:spcPts val="0"/>
              </a:spcBef>
              <a:buNone/>
            </a:pPr>
            <a:r>
              <a:rPr lang="en-GB" sz="1200"/>
              <a:t>One notable statistic at 2.51 states that “It is estimated that a week’s worth of the New York Times contains more information than a person was likely to come across in a lifetime in the 18th century”, while at 2.57 it states that “90% of the world’s data has been generated in the last two years”.  </a:t>
            </a:r>
          </a:p>
          <a:p>
            <a:pPr lvl="0" rtl="0">
              <a:spcBef>
                <a:spcPts val="0"/>
              </a:spcBef>
              <a:buNone/>
            </a:pPr>
            <a:r>
              <a:t/>
            </a:r>
            <a:endParaRPr sz="1200"/>
          </a:p>
          <a:p>
            <a:pPr lvl="0" rtl="0">
              <a:spcBef>
                <a:spcPts val="0"/>
              </a:spcBef>
              <a:buNone/>
            </a:pPr>
            <a:r>
              <a:rPr lang="en-GB" sz="1200"/>
              <a:t>It is therefore crucial that students learn the skills to navigate through the abundance of information available online and access appropriate content.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914400" y="4343400"/>
            <a:ext cx="50291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lang="en-GB" sz="1200">
                <a:solidFill>
                  <a:schemeClr val="dk1"/>
                </a:solidFill>
              </a:rPr>
              <a:t>A search facility with an interesting visual element is at http://www.instagrok.com/ where the search is presented as a mind map with a number of links – core information, images and videos. Once logged in, the pupil can make notes and keep a journal of the their entire project. The subscription based classroom version allows the teacher to view all the research being undertaken by the pupils aligned to this subscription. </a:t>
            </a:r>
          </a:p>
          <a:p>
            <a:pPr indent="0" lvl="0" marL="0" marR="0" rtl="0" algn="l">
              <a:spcBef>
                <a:spcPts val="0"/>
              </a:spcBef>
              <a:buClr>
                <a:schemeClr val="dk1"/>
              </a:buClr>
              <a:buFont typeface="Calibri"/>
              <a:buNone/>
            </a:pPr>
            <a:r>
              <a:t/>
            </a:r>
            <a:endParaRPr sz="1200">
              <a:solidFill>
                <a:schemeClr val="dk1"/>
              </a:solidFill>
            </a:endParaRPr>
          </a:p>
          <a:p>
            <a:pPr indent="0" lvl="0" marL="0" marR="0" rtl="0" algn="l">
              <a:spcBef>
                <a:spcPts val="0"/>
              </a:spcBef>
              <a:buClr>
                <a:schemeClr val="dk1"/>
              </a:buClr>
              <a:buSzPct val="25000"/>
              <a:buFont typeface="Calibri"/>
              <a:buNone/>
            </a:pPr>
            <a:r>
              <a:rPr b="0" i="0" lang="en-GB" sz="1200" u="none" cap="none" strike="noStrike">
                <a:solidFill>
                  <a:schemeClr val="dk1"/>
                </a:solidFill>
              </a:rPr>
              <a:t>It is often the case that children can be easily overwhelmed with information and are unable to identify what is credible and relevant. Instagrok allows students to perform a search and returns a visual representation with expandable information.</a:t>
            </a:r>
          </a:p>
          <a:p>
            <a:pPr indent="0" lvl="0" marL="0" marR="0" rtl="0" algn="l">
              <a:spcBef>
                <a:spcPts val="0"/>
              </a:spcBef>
              <a:buClr>
                <a:schemeClr val="dk1"/>
              </a:buClr>
              <a:buFont typeface="Calibri"/>
              <a:buNone/>
            </a:pPr>
            <a:r>
              <a:t/>
            </a:r>
            <a:endParaRPr b="0" i="0" sz="1200" u="none" cap="none" strike="noStrike">
              <a:solidFill>
                <a:schemeClr val="dk1"/>
              </a:solidFill>
            </a:endParaRPr>
          </a:p>
          <a:p>
            <a:pPr indent="0" lvl="0" marL="0" marR="0" rtl="0" algn="l">
              <a:spcBef>
                <a:spcPts val="0"/>
              </a:spcBef>
              <a:buClr>
                <a:schemeClr val="dk1"/>
              </a:buClr>
              <a:buSzPct val="25000"/>
              <a:buFont typeface="Calibri"/>
              <a:buNone/>
            </a:pPr>
            <a:r>
              <a:rPr b="0" i="0" lang="en-GB" sz="1200" u="none" cap="none" strike="noStrike">
                <a:solidFill>
                  <a:schemeClr val="dk1"/>
                </a:solidFill>
              </a:rPr>
              <a:t>Tutor to demonstrate the following:</a:t>
            </a:r>
          </a:p>
          <a:p>
            <a:pPr indent="0" lvl="0" marL="0" marR="0" rtl="0" algn="l">
              <a:spcBef>
                <a:spcPts val="0"/>
              </a:spcBef>
              <a:buClr>
                <a:schemeClr val="dk1"/>
              </a:buClr>
              <a:buFont typeface="Calibri"/>
              <a:buNone/>
            </a:pPr>
            <a:r>
              <a:t/>
            </a:r>
            <a:endParaRPr b="0" i="0" sz="1200" u="none" cap="none" strike="noStrike">
              <a:solidFill>
                <a:schemeClr val="dk1"/>
              </a:solidFill>
            </a:endParaRPr>
          </a:p>
          <a:p>
            <a:pPr indent="0" lvl="0" marL="0" marR="0" rtl="0" algn="l">
              <a:lnSpc>
                <a:spcPct val="115000"/>
              </a:lnSpc>
              <a:spcBef>
                <a:spcPts val="0"/>
              </a:spcBef>
              <a:buClr>
                <a:schemeClr val="dk1"/>
              </a:buClr>
              <a:buSzPct val="25000"/>
              <a:buFont typeface="Arial"/>
              <a:buNone/>
            </a:pPr>
            <a:r>
              <a:rPr b="0" i="0" lang="en-GB" sz="1200" u="none" cap="none" strike="noStrike">
                <a:solidFill>
                  <a:schemeClr val="dk1"/>
                </a:solidFill>
              </a:rPr>
              <a:t>•Registering for an account – Gmail or other</a:t>
            </a:r>
          </a:p>
          <a:p>
            <a:pPr indent="0" lvl="0" marL="0" marR="0" rtl="0" algn="l">
              <a:lnSpc>
                <a:spcPct val="115000"/>
              </a:lnSpc>
              <a:spcBef>
                <a:spcPts val="0"/>
              </a:spcBef>
              <a:buClr>
                <a:schemeClr val="dk1"/>
              </a:buClr>
              <a:buSzPct val="25000"/>
              <a:buFont typeface="Arial"/>
              <a:buNone/>
            </a:pPr>
            <a:r>
              <a:rPr b="0" i="0" lang="en-GB" sz="1200" u="none" cap="none" strike="noStrike">
                <a:solidFill>
                  <a:schemeClr val="dk1"/>
                </a:solidFill>
              </a:rPr>
              <a:t>•How to perform a Grok search</a:t>
            </a:r>
          </a:p>
          <a:p>
            <a:pPr indent="0" lvl="0" marL="0" marR="0" rtl="0" algn="l">
              <a:lnSpc>
                <a:spcPct val="115000"/>
              </a:lnSpc>
              <a:spcBef>
                <a:spcPts val="0"/>
              </a:spcBef>
              <a:buClr>
                <a:schemeClr val="dk1"/>
              </a:buClr>
              <a:buSzPct val="25000"/>
              <a:buFont typeface="Arial"/>
              <a:buNone/>
            </a:pPr>
            <a:r>
              <a:rPr b="0" i="0" lang="en-GB" sz="1200" u="none" cap="none" strike="noStrike">
                <a:solidFill>
                  <a:schemeClr val="dk1"/>
                </a:solidFill>
              </a:rPr>
              <a:t>•Using the visual graph</a:t>
            </a:r>
          </a:p>
          <a:p>
            <a:pPr indent="0" lvl="0" marL="457200" marR="0" rtl="0" algn="l">
              <a:lnSpc>
                <a:spcPct val="115000"/>
              </a:lnSpc>
              <a:spcBef>
                <a:spcPts val="0"/>
              </a:spcBef>
              <a:buClr>
                <a:schemeClr val="dk1"/>
              </a:buClr>
              <a:buSzPct val="25000"/>
              <a:buFont typeface="Arial"/>
              <a:buNone/>
            </a:pPr>
            <a:r>
              <a:rPr b="0" i="0" lang="en-GB" sz="1200" u="none" cap="none" strike="noStrike">
                <a:solidFill>
                  <a:schemeClr val="dk1"/>
                </a:solidFill>
              </a:rPr>
              <a:t>•Expanding a branch</a:t>
            </a:r>
          </a:p>
          <a:p>
            <a:pPr indent="0" lvl="0" marL="457200" marR="0" rtl="0" algn="l">
              <a:lnSpc>
                <a:spcPct val="115000"/>
              </a:lnSpc>
              <a:spcBef>
                <a:spcPts val="0"/>
              </a:spcBef>
              <a:buClr>
                <a:schemeClr val="dk1"/>
              </a:buClr>
              <a:buSzPct val="25000"/>
              <a:buFont typeface="Arial"/>
              <a:buNone/>
            </a:pPr>
            <a:r>
              <a:rPr b="0" i="0" lang="en-GB" sz="1200" u="none" cap="none" strike="noStrike">
                <a:solidFill>
                  <a:schemeClr val="dk1"/>
                </a:solidFill>
              </a:rPr>
              <a:t>•On a node examine:</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•Key Facts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•Websites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•Videos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•Images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•Concepts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•Notes</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•The Journal Tab</a:t>
            </a:r>
          </a:p>
          <a:p>
            <a:pPr indent="0" lvl="0" marL="914400" marR="0" rtl="0" algn="l">
              <a:lnSpc>
                <a:spcPct val="115000"/>
              </a:lnSpc>
              <a:spcBef>
                <a:spcPts val="0"/>
              </a:spcBef>
              <a:buClr>
                <a:schemeClr val="dk1"/>
              </a:buClr>
              <a:buSzPct val="25000"/>
              <a:buFont typeface="Arial"/>
              <a:buNone/>
            </a:pPr>
            <a:r>
              <a:rPr b="0" i="0" lang="en-GB" sz="1200" u="none" cap="none" strike="noStrike">
                <a:solidFill>
                  <a:schemeClr val="dk1"/>
                </a:solidFill>
              </a:rPr>
              <a:t>•The Quiz Tab</a:t>
            </a:r>
          </a:p>
          <a:p>
            <a:pPr indent="0" lvl="0" marL="0" marR="0" rtl="0" algn="l">
              <a:spcBef>
                <a:spcPts val="0"/>
              </a:spcBef>
              <a:buClr>
                <a:schemeClr val="dk1"/>
              </a:buClr>
              <a:buFont typeface="Calibri"/>
              <a:buNone/>
            </a:pPr>
            <a:r>
              <a:t/>
            </a:r>
            <a:endParaRPr b="0" i="0" sz="1200" u="none" cap="none" strike="noStrike">
              <a:solidFill>
                <a:schemeClr val="dk1"/>
              </a:solidFill>
            </a:endParaRPr>
          </a:p>
          <a:p>
            <a:pPr indent="0" lvl="0" marL="0" marR="0" rtl="0" algn="l">
              <a:spcBef>
                <a:spcPts val="0"/>
              </a:spcBef>
              <a:buClr>
                <a:schemeClr val="dk1"/>
              </a:buClr>
              <a:buFont typeface="Calibri"/>
              <a:buNone/>
            </a:pPr>
            <a:r>
              <a:t/>
            </a:r>
            <a:endParaRPr b="0" i="0" sz="1200" u="none" cap="none" strike="noStrike">
              <a:solidFill>
                <a:schemeClr val="dk1"/>
              </a:solidFill>
            </a:endParaRPr>
          </a:p>
          <a:p>
            <a:pPr indent="0" lvl="0" marL="0" marR="0" rtl="0" algn="l">
              <a:lnSpc>
                <a:spcPct val="115000"/>
              </a:lnSpc>
              <a:spcBef>
                <a:spcPts val="0"/>
              </a:spcBef>
              <a:buClr>
                <a:schemeClr val="dk1"/>
              </a:buClr>
              <a:buSzPct val="25000"/>
              <a:buFont typeface="Arial"/>
              <a:buNone/>
            </a:pPr>
            <a:r>
              <a:rPr b="1" i="0" lang="en-GB" sz="1200" u="sng" cap="none" strike="noStrike">
                <a:solidFill>
                  <a:schemeClr val="dk1"/>
                </a:solidFill>
              </a:rPr>
              <a:t>Task: </a:t>
            </a:r>
            <a:r>
              <a:rPr b="0" i="0" lang="en-GB" sz="1200" u="none" cap="none" strike="noStrike">
                <a:solidFill>
                  <a:schemeClr val="dk1"/>
                </a:solidFill>
              </a:rPr>
              <a:t>Give participants time to explore and perform a Grok on Roald Dahl. Ask them to examine the visual results, use the journal facility to make notes on a particular node and take the quiz. Compare the information on Instagrok to that on the Roald Dahl website</a:t>
            </a:r>
          </a:p>
          <a:p>
            <a:pPr indent="0" lvl="0" marL="0" marR="0" rtl="0" algn="l">
              <a:spcBef>
                <a:spcPts val="0"/>
              </a:spcBef>
              <a:buClr>
                <a:schemeClr val="dk1"/>
              </a:buClr>
              <a:buFont typeface="Calibri"/>
              <a:buNone/>
            </a:pPr>
            <a:r>
              <a:t/>
            </a:r>
            <a:endParaRPr b="1" i="0" sz="1200" u="none" cap="none" strike="noStrike">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a:noFill/>
          </a:ln>
        </p:spPr>
      </p:sp>
      <p:sp>
        <p:nvSpPr>
          <p:cNvPr id="301" name="Shape 301"/>
          <p:cNvSpPr txBox="1"/>
          <p:nvPr>
            <p:ph idx="1" type="body"/>
          </p:nvPr>
        </p:nvSpPr>
        <p:spPr>
          <a:xfrm>
            <a:off x="914400" y="4343400"/>
            <a:ext cx="5029200"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lang="en-GB" sz="1200">
                <a:solidFill>
                  <a:schemeClr val="dk1"/>
                </a:solidFill>
                <a:latin typeface="Calibri"/>
                <a:ea typeface="Calibri"/>
                <a:cs typeface="Calibri"/>
                <a:sym typeface="Calibri"/>
              </a:rPr>
              <a:t>Tutor to play the video to give an overview of Google’s World Wonders Project.</a:t>
            </a:r>
          </a:p>
          <a:p>
            <a:pPr indent="0" lvl="0" marL="0" marR="0" rtl="0" algn="l">
              <a:spcBef>
                <a:spcPts val="0"/>
              </a:spcBef>
              <a:spcAft>
                <a:spcPts val="0"/>
              </a:spcAft>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GB" sz="1200" u="none" cap="none" strike="noStrike">
                <a:solidFill>
                  <a:schemeClr val="dk1"/>
                </a:solidFill>
                <a:latin typeface="Calibri"/>
                <a:ea typeface="Calibri"/>
                <a:cs typeface="Calibri"/>
                <a:sym typeface="Calibri"/>
              </a:rPr>
              <a:t>World Wonders brings modern and ancient world heritage sites online using Street View, 3D modelling and other Google technologies. Explore historic sites including </a:t>
            </a:r>
            <a:r>
              <a:rPr b="0" i="0" lang="en-GB" sz="1200" u="sng" cap="none" strike="noStrike">
                <a:solidFill>
                  <a:schemeClr val="hlink"/>
                </a:solidFill>
                <a:latin typeface="Calibri"/>
                <a:ea typeface="Calibri"/>
                <a:cs typeface="Calibri"/>
                <a:sym typeface="Calibri"/>
                <a:hlinkClick r:id="rId2"/>
              </a:rPr>
              <a:t>Stonehenge, the archaeological areas of </a:t>
            </a:r>
            <a:r>
              <a:rPr b="0" i="0" lang="en-GB" sz="1200" u="sng" cap="none" strike="noStrike">
                <a:solidFill>
                  <a:schemeClr val="hlink"/>
                </a:solidFill>
                <a:latin typeface="Calibri"/>
                <a:ea typeface="Calibri"/>
                <a:cs typeface="Calibri"/>
                <a:sym typeface="Calibri"/>
                <a:hlinkClick r:id="rId3"/>
              </a:rPr>
              <a:t>Pompeii and the </a:t>
            </a:r>
            <a:r>
              <a:rPr b="0" i="0" lang="en-GB" sz="1200" u="sng" cap="none" strike="noStrike">
                <a:solidFill>
                  <a:schemeClr val="hlink"/>
                </a:solidFill>
                <a:latin typeface="Calibri"/>
                <a:ea typeface="Calibri"/>
                <a:cs typeface="Calibri"/>
                <a:sym typeface="Calibri"/>
                <a:hlinkClick r:id="rId4"/>
              </a:rPr>
              <a:t>Great Barrier Reef as if you were there. Learn about the history and background of each location with information provided through a partnership with UNESCO.</a:t>
            </a:r>
          </a:p>
          <a:p>
            <a:pPr indent="0" lvl="0" marL="0" marR="0" rtl="0" algn="l">
              <a:spcBef>
                <a:spcPts val="0"/>
              </a:spcBef>
              <a:spcAft>
                <a:spcPts val="0"/>
              </a:spcAft>
              <a:buClr>
                <a:schemeClr val="dk1"/>
              </a:buClr>
              <a:buFont typeface="Calibri"/>
              <a:buNone/>
            </a:pPr>
            <a:r>
              <a:t/>
            </a:r>
            <a:endParaRPr b="0" i="0" sz="2000" u="none" cap="none" strike="noStrike">
              <a:solidFill>
                <a:srgbClr val="000000"/>
              </a:solidFill>
              <a:latin typeface="Quattrocento"/>
              <a:ea typeface="Quattrocento"/>
              <a:cs typeface="Quattrocento"/>
              <a:sym typeface="Quattrocento"/>
            </a:endParaRPr>
          </a:p>
        </p:txBody>
      </p:sp>
      <p:sp>
        <p:nvSpPr>
          <p:cNvPr id="302" name="Shape 302"/>
          <p:cNvSpPr txBox="1"/>
          <p:nvPr>
            <p:ph idx="12" type="sldNum"/>
          </p:nvPr>
        </p:nvSpPr>
        <p:spPr>
          <a:xfrm>
            <a:off x="3884612" y="8685212"/>
            <a:ext cx="2971799"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GB" sz="1200" u="none" cap="none" strike="noStrike">
                <a:solidFill>
                  <a:schemeClr val="dk1"/>
                </a:solidFill>
                <a:latin typeface="Calibri"/>
                <a:ea typeface="Calibri"/>
                <a:cs typeface="Calibri"/>
                <a:sym typeface="Calibri"/>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a:noFill/>
          </a:ln>
        </p:spPr>
      </p:sp>
      <p:sp>
        <p:nvSpPr>
          <p:cNvPr id="309" name="Shape 3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457200" lvl="0" marL="457200" marR="0" rtl="0" algn="l">
              <a:lnSpc>
                <a:spcPct val="90000"/>
              </a:lnSpc>
              <a:spcBef>
                <a:spcPts val="0"/>
              </a:spcBef>
              <a:spcAft>
                <a:spcPts val="0"/>
              </a:spcAft>
              <a:buClr>
                <a:srgbClr val="000000"/>
              </a:buClr>
              <a:buSzPct val="25000"/>
              <a:buFont typeface="Arial"/>
              <a:buNone/>
            </a:pPr>
            <a:r>
              <a:rPr b="0" i="0" lang="en-GB" sz="1200" u="none" cap="none" strike="noStrike">
                <a:solidFill>
                  <a:srgbClr val="000000"/>
                </a:solidFill>
              </a:rPr>
              <a:t>Through Google Cultural Institute participants can investigate cultural features from around the world</a:t>
            </a:r>
          </a:p>
          <a:p>
            <a:pPr indent="0" lvl="0" marL="0" marR="0" rtl="0" algn="l">
              <a:lnSpc>
                <a:spcPct val="90000"/>
              </a:lnSpc>
              <a:spcBef>
                <a:spcPts val="0"/>
              </a:spcBef>
              <a:spcAft>
                <a:spcPts val="0"/>
              </a:spcAft>
              <a:buClr>
                <a:srgbClr val="000000"/>
              </a:buClr>
              <a:buSzPct val="25000"/>
              <a:buFont typeface="Arial"/>
              <a:buNone/>
            </a:pPr>
            <a:r>
              <a:rPr b="0" i="0" lang="en-GB" sz="1200" u="sng" cap="none" strike="noStrike">
                <a:solidFill>
                  <a:schemeClr val="hlink"/>
                </a:solidFill>
                <a:hlinkClick r:id="rId2"/>
              </a:rPr>
              <a:t>https://www.google.com/culturalinstitute/home</a:t>
            </a:r>
            <a:r>
              <a:rPr b="0" i="0" lang="en-GB" sz="1200" u="none" cap="none" strike="noStrike">
                <a:solidFill>
                  <a:srgbClr val="000000"/>
                </a:solidFill>
              </a:rPr>
              <a:t> </a:t>
            </a:r>
          </a:p>
          <a:p>
            <a:pPr indent="-457200" lvl="0" marL="457200" marR="0" rtl="0" algn="l">
              <a:lnSpc>
                <a:spcPct val="90000"/>
              </a:lnSpc>
              <a:spcBef>
                <a:spcPts val="0"/>
              </a:spcBef>
              <a:spcAft>
                <a:spcPts val="0"/>
              </a:spcAft>
              <a:buClr>
                <a:srgbClr val="000000"/>
              </a:buClr>
              <a:buFont typeface="Arial"/>
              <a:buNone/>
            </a:pPr>
            <a:r>
              <a:t/>
            </a:r>
            <a:endParaRPr b="0" i="0" sz="1200" u="none" cap="none" strike="noStrike">
              <a:solidFill>
                <a:srgbClr val="000000"/>
              </a:solidFill>
            </a:endParaRPr>
          </a:p>
          <a:p>
            <a:pPr indent="-457200" lvl="0" marL="457200" marR="0" rtl="0" algn="l">
              <a:lnSpc>
                <a:spcPct val="90000"/>
              </a:lnSpc>
              <a:spcBef>
                <a:spcPts val="0"/>
              </a:spcBef>
              <a:spcAft>
                <a:spcPts val="0"/>
              </a:spcAft>
              <a:buClr>
                <a:srgbClr val="000000"/>
              </a:buClr>
              <a:buSzPct val="25000"/>
              <a:buFont typeface="Arial"/>
              <a:buNone/>
            </a:pPr>
            <a:r>
              <a:rPr b="0" i="0" lang="en-GB" sz="1200" u="none" cap="none" strike="noStrike">
                <a:solidFill>
                  <a:srgbClr val="000000"/>
                </a:solidFill>
              </a:rPr>
              <a:t>Tutor must demonstrate the following features:</a:t>
            </a:r>
          </a:p>
          <a:p>
            <a:pPr indent="-457200" lvl="0" marL="457200" marR="0" rtl="0" algn="l">
              <a:lnSpc>
                <a:spcPct val="90000"/>
              </a:lnSpc>
              <a:spcBef>
                <a:spcPts val="0"/>
              </a:spcBef>
              <a:spcAft>
                <a:spcPts val="0"/>
              </a:spcAft>
              <a:buClr>
                <a:srgbClr val="000000"/>
              </a:buClr>
              <a:buSzPct val="25000"/>
              <a:buFont typeface="Arial"/>
              <a:buNone/>
            </a:pPr>
            <a:r>
              <a:rPr b="0" i="0" lang="en-GB" sz="1200" u="none" cap="none" strike="noStrike">
                <a:solidFill>
                  <a:srgbClr val="000000"/>
                </a:solidFill>
              </a:rPr>
              <a:t>Search function, street view, map view, location view, navigation and locate on world map</a:t>
            </a:r>
          </a:p>
          <a:p>
            <a:pPr indent="-457200" lvl="0" marL="457200" marR="0" rtl="0" algn="l">
              <a:lnSpc>
                <a:spcPct val="90000"/>
              </a:lnSpc>
              <a:spcBef>
                <a:spcPts val="0"/>
              </a:spcBef>
              <a:spcAft>
                <a:spcPts val="0"/>
              </a:spcAft>
              <a:buClr>
                <a:srgbClr val="000000"/>
              </a:buClr>
              <a:buFont typeface="Arial"/>
              <a:buNone/>
            </a:pPr>
            <a:r>
              <a:t/>
            </a:r>
            <a:endParaRPr sz="1200"/>
          </a:p>
          <a:p>
            <a:pPr indent="-457200" lvl="0" marL="457200" marR="0" rtl="0" algn="l">
              <a:lnSpc>
                <a:spcPct val="90000"/>
              </a:lnSpc>
              <a:spcBef>
                <a:spcPts val="0"/>
              </a:spcBef>
              <a:spcAft>
                <a:spcPts val="0"/>
              </a:spcAft>
              <a:buClr>
                <a:srgbClr val="000000"/>
              </a:buClr>
              <a:buSzPct val="25000"/>
              <a:buFont typeface="Arial"/>
              <a:buNone/>
            </a:pPr>
            <a:r>
              <a:rPr lang="en-GB" sz="1200"/>
              <a:t>Possible searches:</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Scott’s Hut (World Wonders)</a:t>
            </a:r>
          </a:p>
          <a:p>
            <a:pPr indent="-412750" lvl="0" marL="457200" marR="0" rtl="0" algn="l">
              <a:lnSpc>
                <a:spcPct val="90000"/>
              </a:lnSpc>
              <a:spcBef>
                <a:spcPts val="0"/>
              </a:spcBef>
              <a:spcAft>
                <a:spcPts val="0"/>
              </a:spcAft>
              <a:buClr>
                <a:srgbClr val="000000"/>
              </a:buClr>
              <a:buSzPct val="100000"/>
              <a:buFont typeface="Noto Symbol"/>
              <a:buChar char="➢"/>
            </a:pPr>
            <a:r>
              <a:rPr lang="en-GB" sz="1200"/>
              <a:t>Pyramids at Giza (World Wonders)</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Great Barrier Reef (World Wonders)</a:t>
            </a:r>
          </a:p>
          <a:p>
            <a:pPr indent="-412750" lvl="0" marL="457200" marR="0" rtl="0" algn="l">
              <a:lnSpc>
                <a:spcPct val="90000"/>
              </a:lnSpc>
              <a:spcBef>
                <a:spcPts val="0"/>
              </a:spcBef>
              <a:spcAft>
                <a:spcPts val="0"/>
              </a:spcAft>
              <a:buClr>
                <a:srgbClr val="000000"/>
              </a:buClr>
              <a:buSzPct val="100000"/>
              <a:buFont typeface="Noto Symbol"/>
              <a:buChar char="➢"/>
            </a:pPr>
            <a:r>
              <a:rPr lang="en-GB" sz="1200"/>
              <a:t>1916 (Historic Moments)</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Nelson Mandela (Historic Moments)</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Anne Frank Exhibition (Art Project)</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Van Gogh Museum (Art Project)</a:t>
            </a:r>
          </a:p>
          <a:p>
            <a:pPr indent="-412750" lvl="0" marL="457200" marR="0" rtl="0" algn="l">
              <a:lnSpc>
                <a:spcPct val="90000"/>
              </a:lnSpc>
              <a:spcBef>
                <a:spcPts val="0"/>
              </a:spcBef>
              <a:spcAft>
                <a:spcPts val="0"/>
              </a:spcAft>
              <a:buClr>
                <a:srgbClr val="000000"/>
              </a:buClr>
              <a:buSzPct val="100000"/>
              <a:buFont typeface="Arial"/>
              <a:buChar char="➢"/>
            </a:pPr>
            <a:r>
              <a:rPr b="0" i="0" lang="en-GB" sz="1200" u="none" cap="none" strike="noStrike">
                <a:solidFill>
                  <a:srgbClr val="000000"/>
                </a:solidFill>
              </a:rPr>
              <a:t>Musée D’Orsay (Art Project)</a:t>
            </a:r>
          </a:p>
          <a:p>
            <a:pPr indent="-457200" lvl="0" marL="457200" marR="0" rtl="0" algn="l">
              <a:lnSpc>
                <a:spcPct val="90000"/>
              </a:lnSpc>
              <a:spcBef>
                <a:spcPts val="0"/>
              </a:spcBef>
              <a:spcAft>
                <a:spcPts val="0"/>
              </a:spcAft>
              <a:buClr>
                <a:srgbClr val="000000"/>
              </a:buClr>
              <a:buFont typeface="Arial"/>
              <a:buNone/>
            </a:pPr>
            <a:r>
              <a:t/>
            </a:r>
            <a:endParaRPr b="0" i="0" sz="1200" u="none" cap="none" strike="noStrike">
              <a:solidFill>
                <a:srgbClr val="000000"/>
              </a:solidFill>
            </a:endParaRPr>
          </a:p>
          <a:p>
            <a:pPr indent="0" lvl="0" marL="0" marR="0" rtl="0" algn="l">
              <a:lnSpc>
                <a:spcPct val="90000"/>
              </a:lnSpc>
              <a:spcBef>
                <a:spcPts val="0"/>
              </a:spcBef>
              <a:spcAft>
                <a:spcPts val="0"/>
              </a:spcAft>
              <a:buClr>
                <a:schemeClr val="dk1"/>
              </a:buClr>
              <a:buSzPct val="25000"/>
              <a:buFont typeface="Quattrocento"/>
              <a:buNone/>
            </a:pPr>
            <a:r>
              <a:rPr b="1" i="0" lang="en-GB" sz="1200" u="none" cap="none" strike="noStrike">
                <a:solidFill>
                  <a:schemeClr val="dk1"/>
                </a:solidFill>
              </a:rPr>
              <a:t>Tasks:</a:t>
            </a:r>
            <a:r>
              <a:rPr b="0" i="0" lang="en-GB" sz="1200" u="none" cap="none" strike="noStrike">
                <a:solidFill>
                  <a:schemeClr val="dk1"/>
                </a:solidFill>
              </a:rPr>
              <a:t> The tasks should be used to generate a discussion on how Google Cultural Institute could be used as part of an integrated literacy l</a:t>
            </a:r>
            <a:r>
              <a:rPr lang="en-GB" sz="1200">
                <a:solidFill>
                  <a:schemeClr val="dk1"/>
                </a:solidFill>
              </a:rPr>
              <a:t>esson</a:t>
            </a:r>
            <a:r>
              <a:rPr b="0" i="0" lang="en-GB" sz="1200" u="none" cap="none" strike="noStrike">
                <a:solidFill>
                  <a:schemeClr val="dk1"/>
                </a:solidFill>
              </a:rPr>
              <a:t>. </a:t>
            </a:r>
          </a:p>
          <a:p>
            <a:pPr indent="0" lvl="0" marL="0" marR="0" rtl="0" algn="l">
              <a:lnSpc>
                <a:spcPct val="90000"/>
              </a:lnSpc>
              <a:spcBef>
                <a:spcPts val="0"/>
              </a:spcBef>
              <a:spcAft>
                <a:spcPts val="0"/>
              </a:spcAft>
              <a:buClr>
                <a:schemeClr val="dk1"/>
              </a:buClr>
              <a:buSzPct val="25000"/>
              <a:buFont typeface="Quattrocento"/>
              <a:buNone/>
            </a:pPr>
            <a:r>
              <a:rPr b="0" i="0" lang="en-GB" sz="1200" u="none" cap="none" strike="noStrike">
                <a:solidFill>
                  <a:schemeClr val="dk1"/>
                </a:solidFill>
              </a:rPr>
              <a:t>Perhaps Scott’s Hut could be used to write a first person account of Tom Crean’s time in Antarctica. Could the Van Gogh Museum be used for a piece of procedural writing to give directions?</a:t>
            </a:r>
          </a:p>
          <a:p>
            <a:pPr lvl="0" rtl="0">
              <a:spcBef>
                <a:spcPts val="0"/>
              </a:spcBef>
              <a:buClr>
                <a:schemeClr val="dk1"/>
              </a:buClr>
              <a:buFont typeface="Calibri"/>
              <a:buNone/>
            </a:pPr>
            <a:r>
              <a:t/>
            </a:r>
            <a:endParaRPr sz="1200">
              <a:solidFill>
                <a:schemeClr val="dk1"/>
              </a:solidFill>
            </a:endParaRPr>
          </a:p>
          <a:p>
            <a:pPr lvl="0" rtl="0">
              <a:spcBef>
                <a:spcPts val="0"/>
              </a:spcBef>
              <a:buClr>
                <a:schemeClr val="dk1"/>
              </a:buClr>
              <a:buSzPct val="25000"/>
              <a:buFont typeface="Calibri"/>
              <a:buNone/>
            </a:pPr>
            <a:r>
              <a:rPr lang="en-GB" sz="1200">
                <a:solidFill>
                  <a:schemeClr val="dk1"/>
                </a:solidFill>
              </a:rPr>
              <a:t>World Wonders brings modern and ancient world heritage sites online using Street View, 3D modelling and other Google technologies. Explore historic sites including </a:t>
            </a:r>
            <a:r>
              <a:rPr lang="en-GB" sz="1200" u="sng">
                <a:solidFill>
                  <a:schemeClr val="hlink"/>
                </a:solidFill>
                <a:hlinkClick r:id="rId3"/>
              </a:rPr>
              <a:t>Stonehenge, the archaeological areas of </a:t>
            </a:r>
            <a:r>
              <a:rPr lang="en-GB" sz="1200" u="sng">
                <a:solidFill>
                  <a:schemeClr val="hlink"/>
                </a:solidFill>
                <a:hlinkClick r:id="rId4"/>
              </a:rPr>
              <a:t>Pompeii and the </a:t>
            </a:r>
            <a:r>
              <a:rPr lang="en-GB" sz="1200" u="sng">
                <a:solidFill>
                  <a:schemeClr val="hlink"/>
                </a:solidFill>
                <a:hlinkClick r:id="rId5"/>
              </a:rPr>
              <a:t>Great Barrier Reef as if you were there. </a:t>
            </a:r>
            <a:r>
              <a:rPr lang="en-GB" sz="1200"/>
              <a:t>Learn about the history and background of each location with information provided through a partnership with UNESCO.</a:t>
            </a:r>
          </a:p>
          <a:p>
            <a:pPr indent="0" lvl="0" marL="0" marR="0" rtl="0" algn="l">
              <a:lnSpc>
                <a:spcPct val="90000"/>
              </a:lnSpc>
              <a:spcBef>
                <a:spcPts val="0"/>
              </a:spcBef>
              <a:spcAft>
                <a:spcPts val="0"/>
              </a:spcAft>
              <a:buClr>
                <a:schemeClr val="dk1"/>
              </a:buClr>
              <a:buFont typeface="Quattrocento"/>
              <a:buNone/>
            </a:pPr>
            <a:r>
              <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rPr lang="en-GB"/>
              <a:t>Overview of course objectives to be provided to all participants.</a:t>
            </a:r>
          </a:p>
        </p:txBody>
      </p:sp>
      <p:sp>
        <p:nvSpPr>
          <p:cNvPr id="115" name="Shape 115"/>
          <p:cNvSpPr txBox="1"/>
          <p:nvPr>
            <p:ph idx="12" type="sldNum"/>
          </p:nvPr>
        </p:nvSpPr>
        <p:spPr>
          <a:xfrm>
            <a:off x="3884613" y="8685212"/>
            <a:ext cx="2971799" cy="4572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7" name="Shape 31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1200" u="none" cap="none" strike="noStrike">
                <a:solidFill>
                  <a:schemeClr val="dk1"/>
                </a:solidFill>
              </a:rPr>
              <a:t>Make participants aware that there is a Post-Primary Guide for using Google Cultural Institute in the classroom. It can be accessed from the following page: </a:t>
            </a:r>
            <a:r>
              <a:rPr b="0" i="0" lang="en-GB" sz="1200" u="sng" cap="none" strike="noStrike">
                <a:solidFill>
                  <a:schemeClr val="hlink"/>
                </a:solidFill>
                <a:hlinkClick r:id="rId2"/>
              </a:rPr>
              <a:t>http://www.google.com/culturalinstitute/about/wonders/education/</a:t>
            </a:r>
          </a:p>
        </p:txBody>
      </p:sp>
      <p:sp>
        <p:nvSpPr>
          <p:cNvPr id="318" name="Shape 318"/>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spcBef>
                <a:spcPts val="0"/>
              </a:spcBef>
              <a:buClr>
                <a:srgbClr val="000000"/>
              </a:buClr>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Click on the image or title above to access Google Treks. Tutor to demonstrate and guide participants through the key features of this virtual trek before allowing participants time to access another virtual trek of their own choice from the homepage.</a:t>
            </a:r>
          </a:p>
        </p:txBody>
      </p:sp>
      <p:sp>
        <p:nvSpPr>
          <p:cNvPr id="327" name="Shape 327"/>
          <p:cNvSpPr txBox="1"/>
          <p:nvPr>
            <p:ph idx="12" type="sldNum"/>
          </p:nvPr>
        </p:nvSpPr>
        <p:spPr>
          <a:xfrm>
            <a:off x="3884613" y="8685212"/>
            <a:ext cx="2971799" cy="4572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100"/>
              <a:t>An introduction to search operators will now follow with a range of accompanying tasks.</a:t>
            </a:r>
          </a:p>
          <a:p>
            <a:pPr lvl="0" rtl="0">
              <a:spcBef>
                <a:spcPts val="0"/>
              </a:spcBef>
              <a:buNone/>
            </a:pPr>
            <a:r>
              <a:t/>
            </a:r>
            <a:endParaRPr sz="1100"/>
          </a:p>
          <a:p>
            <a:pPr lvl="0">
              <a:spcBef>
                <a:spcPts val="0"/>
              </a:spcBef>
              <a:buNone/>
            </a:pPr>
            <a:r>
              <a:rPr lang="en-GB" sz="1100"/>
              <a:t>While we have explored a number of alternatives to Google, now we will identify ways of searching more efficiently within Google or other alternative search engines.</a:t>
            </a:r>
          </a:p>
        </p:txBody>
      </p:sp>
      <p:sp>
        <p:nvSpPr>
          <p:cNvPr id="334" name="Shape 334"/>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ACTIVITY:</a:t>
            </a:r>
          </a:p>
          <a:p>
            <a:pPr lvl="0" rtl="0">
              <a:spcBef>
                <a:spcPts val="0"/>
              </a:spcBef>
              <a:buNone/>
            </a:pPr>
            <a:r>
              <a:t/>
            </a:r>
            <a:endParaRPr sz="1200"/>
          </a:p>
          <a:p>
            <a:pPr lvl="0" rtl="0">
              <a:spcBef>
                <a:spcPts val="0"/>
              </a:spcBef>
              <a:buNone/>
            </a:pPr>
            <a:r>
              <a:rPr lang="en-GB" sz="1200"/>
              <a:t>Use the following examples or use examples of your own. Give the group time to try each example.</a:t>
            </a:r>
          </a:p>
          <a:p>
            <a:pPr indent="-304800" lvl="0" marL="457200" rtl="0">
              <a:spcBef>
                <a:spcPts val="0"/>
              </a:spcBef>
              <a:buSzPct val="100000"/>
              <a:buAutoNum type="arabicPeriod"/>
            </a:pPr>
            <a:r>
              <a:rPr lang="en-GB" sz="1200"/>
              <a:t>Define: define: equilibrium (a definition will be displayed, complete with sound file.  This can be particularly useful for students for whom English is not their first language).  Sound files will not feature for phrases.  </a:t>
            </a:r>
          </a:p>
          <a:p>
            <a:pPr indent="-304800" lvl="0" marL="457200" rtl="0">
              <a:spcBef>
                <a:spcPts val="0"/>
              </a:spcBef>
              <a:buSzPct val="100000"/>
              <a:buAutoNum type="arabicPeriod"/>
            </a:pPr>
            <a:r>
              <a:rPr lang="en-GB" sz="1200"/>
              <a:t>35*5 (while the answer will be displayed automatically in the search bar, by clicking enter, a scientific calculator, complete with the answer will be displayed).</a:t>
            </a:r>
          </a:p>
          <a:p>
            <a:pPr indent="-304800" lvl="0" marL="457200">
              <a:spcBef>
                <a:spcPts val="0"/>
              </a:spcBef>
              <a:buSzPct val="100000"/>
              <a:buAutoNum type="arabicPeriod"/>
            </a:pPr>
            <a:r>
              <a:rPr lang="en-GB" sz="1200"/>
              <a:t>convert 12 stone to kg/miles to kilometres, celsius to fahrenheit, euros to dollars.</a:t>
            </a:r>
          </a:p>
        </p:txBody>
      </p:sp>
      <p:sp>
        <p:nvSpPr>
          <p:cNvPr id="341" name="Shape 341"/>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rPr lang="en-GB" sz="1200"/>
              <a:t>Follow the notes on slide above with tasks to be completed. Follow instructions on screen to involve all participants in these tasks.</a:t>
            </a:r>
          </a:p>
          <a:p>
            <a:pPr lvl="0" rtl="0">
              <a:spcBef>
                <a:spcPts val="0"/>
              </a:spcBef>
              <a:buNone/>
            </a:pPr>
            <a:r>
              <a:t/>
            </a:r>
            <a:endParaRPr sz="1200"/>
          </a:p>
          <a:p>
            <a:pPr indent="-228600" lvl="0" marL="228600" rtl="0">
              <a:spcBef>
                <a:spcPts val="0"/>
              </a:spcBef>
              <a:buClr>
                <a:schemeClr val="dk1"/>
              </a:buClr>
              <a:buSzPct val="100000"/>
              <a:buAutoNum type="arabicPeriod"/>
            </a:pPr>
            <a:r>
              <a:rPr lang="en-GB" sz="1200">
                <a:solidFill>
                  <a:schemeClr val="dk1"/>
                </a:solidFill>
              </a:rPr>
              <a:t>education site:rte.ie/news will confine results to rte.ie/news (useful when searching for current events, if you only want the Irish perspective)</a:t>
            </a:r>
          </a:p>
          <a:p>
            <a:pPr indent="-228600" lvl="0" marL="228600" rtl="0">
              <a:spcBef>
                <a:spcPts val="0"/>
              </a:spcBef>
              <a:buClr>
                <a:schemeClr val="dk1"/>
              </a:buClr>
              <a:buSzPct val="100000"/>
              <a:buAutoNum type="arabicPeriod"/>
            </a:pPr>
            <a:r>
              <a:rPr lang="en-GB" sz="1200">
                <a:solidFill>
                  <a:schemeClr val="dk1"/>
                </a:solidFill>
              </a:rPr>
              <a:t>“standardised testing”</a:t>
            </a:r>
          </a:p>
          <a:p>
            <a:pPr indent="-228600" lvl="0" marL="228600" rtl="0">
              <a:spcBef>
                <a:spcPts val="0"/>
              </a:spcBef>
              <a:buClr>
                <a:schemeClr val="dk1"/>
              </a:buClr>
              <a:buSzPct val="100000"/>
              <a:buAutoNum type="arabicPeriod"/>
            </a:pPr>
            <a:r>
              <a:rPr lang="en-GB" sz="1200">
                <a:solidFill>
                  <a:schemeClr val="dk1"/>
                </a:solidFill>
              </a:rPr>
              <a:t>taoiseach –Kenny      we might use this example if looking for stories about the Taoiseach prior to Enda Kenny taking the position</a:t>
            </a:r>
          </a:p>
          <a:p>
            <a:pPr indent="-228600" lvl="0" marL="228600">
              <a:spcBef>
                <a:spcPts val="0"/>
              </a:spcBef>
              <a:buClr>
                <a:schemeClr val="dk1"/>
              </a:buClr>
              <a:buSzPct val="100000"/>
              <a:buAutoNum type="arabicPeriod"/>
            </a:pPr>
            <a:r>
              <a:rPr lang="en-GB" sz="1200">
                <a:solidFill>
                  <a:schemeClr val="dk1"/>
                </a:solidFill>
              </a:rPr>
              <a:t>ireland 1916..1922     Search for information about Ireland between the years 1916 and 1922</a:t>
            </a:r>
          </a:p>
        </p:txBody>
      </p:sp>
      <p:sp>
        <p:nvSpPr>
          <p:cNvPr id="348" name="Shape 348"/>
          <p:cNvSpPr/>
          <p:nvPr>
            <p:ph idx="2" type="sldImg"/>
          </p:nvPr>
        </p:nvSpPr>
        <p:spPr>
          <a:xfrm>
            <a:off x="916893" y="686243"/>
            <a:ext cx="5024100" cy="34283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Participants may wish to display this infographic in their classroom to remind students of the search strategies useful when researching online.  </a:t>
            </a:r>
          </a:p>
          <a:p>
            <a:pPr lvl="0" rtl="0">
              <a:spcBef>
                <a:spcPts val="0"/>
              </a:spcBef>
              <a:buNone/>
            </a:pPr>
            <a:r>
              <a:t/>
            </a:r>
            <a:endParaRPr sz="1200"/>
          </a:p>
          <a:p>
            <a:pPr lvl="0" rtl="0">
              <a:lnSpc>
                <a:spcPct val="132954"/>
              </a:lnSpc>
              <a:spcBef>
                <a:spcPts val="0"/>
              </a:spcBef>
              <a:buClr>
                <a:schemeClr val="dk1"/>
              </a:buClr>
              <a:buSzPct val="91666"/>
              <a:buFont typeface="Arial"/>
              <a:buNone/>
            </a:pPr>
            <a:r>
              <a:rPr i="1" lang="en-GB" sz="1200">
                <a:solidFill>
                  <a:srgbClr val="333333"/>
                </a:solidFill>
                <a:highlight>
                  <a:srgbClr val="FFFFFF"/>
                </a:highlight>
              </a:rPr>
              <a:t>Source:</a:t>
            </a:r>
            <a:r>
              <a:rPr lang="en-GB" sz="1200">
                <a:solidFill>
                  <a:srgbClr val="333333"/>
                </a:solidFill>
                <a:highlight>
                  <a:srgbClr val="FFFFFF"/>
                </a:highlight>
              </a:rPr>
              <a:t> </a:t>
            </a:r>
            <a:r>
              <a:rPr lang="en-GB" sz="1200">
                <a:solidFill>
                  <a:srgbClr val="205F93"/>
                </a:solidFill>
                <a:highlight>
                  <a:srgbClr val="FFFFFF"/>
                </a:highlight>
                <a:hlinkClick r:id="rId2"/>
              </a:rPr>
              <a:t>https://www.flickr.com/photos/x1brett/6707250233</a:t>
            </a:r>
            <a:r>
              <a:rPr lang="en-GB" sz="1200">
                <a:solidFill>
                  <a:srgbClr val="333333"/>
                </a:solidFill>
                <a:highlight>
                  <a:srgbClr val="FFFFFF"/>
                </a:highlight>
              </a:rPr>
              <a:t> </a:t>
            </a:r>
          </a:p>
          <a:p>
            <a:pPr lvl="0" rtl="0">
              <a:lnSpc>
                <a:spcPct val="132954"/>
              </a:lnSpc>
              <a:spcBef>
                <a:spcPts val="0"/>
              </a:spcBef>
              <a:buClr>
                <a:schemeClr val="dk1"/>
              </a:buClr>
              <a:buSzPct val="91666"/>
              <a:buFont typeface="Arial"/>
              <a:buNone/>
            </a:pPr>
            <a:r>
              <a:rPr i="1" lang="en-GB" sz="1200">
                <a:solidFill>
                  <a:srgbClr val="333333"/>
                </a:solidFill>
                <a:highlight>
                  <a:srgbClr val="FFFFFF"/>
                </a:highlight>
              </a:rPr>
              <a:t>Creative Commons Licence:</a:t>
            </a:r>
            <a:r>
              <a:rPr lang="en-GB" sz="1200">
                <a:solidFill>
                  <a:srgbClr val="333333"/>
                </a:solidFill>
                <a:highlight>
                  <a:srgbClr val="FFFFFF"/>
                </a:highlight>
              </a:rPr>
              <a:t> </a:t>
            </a:r>
            <a:r>
              <a:rPr lang="en-GB" sz="1200">
                <a:solidFill>
                  <a:srgbClr val="205F93"/>
                </a:solidFill>
                <a:highlight>
                  <a:srgbClr val="FFFFFF"/>
                </a:highlight>
                <a:hlinkClick r:id="rId3"/>
              </a:rPr>
              <a:t>https://creativecommons.org/licenses/by/2.0/</a:t>
            </a:r>
          </a:p>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62" name="Shape 3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GB"/>
              <a:t>Allow teachers time to reflect upon and discuss the points above.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While many of the so-called 21st century skills have been in use for millennia, e.g. communication, critical thinking, collaboration, creativity, some skills justly deserve the term.  In particular, under the heading of “Tools for working” from Hamma et al, “Defining 21st century skills”, digital literacy and information literacy are key skills that students need in order to navigate through the overload of information currently available online and synthesise the information they find during their research.  In this workshop, we will explore how students can use technology effectively to search, collect and organise information as well as outline how students can conduct research online and cite their sources, a skill that will be required by them when they progress to third level education.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Note to tutors: </a:t>
            </a:r>
          </a:p>
          <a:p>
            <a:pPr lvl="0" rtl="0">
              <a:spcBef>
                <a:spcPts val="0"/>
              </a:spcBef>
              <a:buNone/>
            </a:pPr>
            <a:r>
              <a:rPr lang="en-GB"/>
              <a:t>Initially just reveal the centre circle and ask participants what skills they think information literate people require.  When feedback from participants has been gathered, reveal each skill in turn.  In this workshop and the next, the skills which will be developed in particular will be:</a:t>
            </a:r>
          </a:p>
          <a:p>
            <a:pPr indent="-228600" lvl="0" marL="457200" rtl="0">
              <a:spcBef>
                <a:spcPts val="0"/>
              </a:spcBef>
            </a:pPr>
            <a:r>
              <a:rPr lang="en-GB"/>
              <a:t>accessing information efficiently - through search operators</a:t>
            </a:r>
          </a:p>
          <a:p>
            <a:pPr indent="-228600" lvl="0" marL="457200" rtl="0">
              <a:spcBef>
                <a:spcPts val="0"/>
              </a:spcBef>
            </a:pPr>
            <a:r>
              <a:rPr lang="en-GB"/>
              <a:t>critically evaluating information and its sources - through interrogation of websites</a:t>
            </a:r>
          </a:p>
          <a:p>
            <a:pPr indent="-228600" lvl="0" marL="457200" rtl="0">
              <a:spcBef>
                <a:spcPts val="0"/>
              </a:spcBef>
            </a:pPr>
            <a:r>
              <a:rPr lang="en-GB"/>
              <a:t>classifying, storing, manipulating and redrafting information needed - through curation tools like Diigo, Pinterest, Blendspace, etc.</a:t>
            </a:r>
          </a:p>
          <a:p>
            <a:pPr indent="-228600" lvl="0" marL="457200" rtl="0">
              <a:spcBef>
                <a:spcPts val="0"/>
              </a:spcBef>
            </a:pPr>
            <a:r>
              <a:rPr lang="en-GB"/>
              <a:t>accessing and using information legally and ethically - through copyright, creative commons, Google image search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Tutor Notes:</a:t>
            </a:r>
          </a:p>
          <a:p>
            <a:pPr lvl="0" rtl="0">
              <a:spcBef>
                <a:spcPts val="0"/>
              </a:spcBef>
              <a:buNone/>
            </a:pPr>
            <a:r>
              <a:t/>
            </a:r>
            <a:endParaRPr/>
          </a:p>
          <a:p>
            <a:pPr indent="-228600" lvl="0" marL="457200" rtl="0">
              <a:spcBef>
                <a:spcPts val="0"/>
              </a:spcBef>
              <a:buAutoNum type="arabicPeriod"/>
            </a:pPr>
            <a:r>
              <a:rPr lang="en-GB"/>
              <a:t>Ballyshannon</a:t>
            </a:r>
          </a:p>
          <a:p>
            <a:pPr indent="-228600" lvl="0" marL="457200" rtl="0">
              <a:spcBef>
                <a:spcPts val="0"/>
              </a:spcBef>
              <a:buAutoNum type="arabicPeriod"/>
            </a:pPr>
            <a:r>
              <a:rPr lang="en-GB"/>
              <a:t>Bunbeg</a:t>
            </a:r>
          </a:p>
          <a:p>
            <a:pPr indent="-228600" lvl="0" marL="457200" rtl="0">
              <a:spcBef>
                <a:spcPts val="0"/>
              </a:spcBef>
              <a:buAutoNum type="arabicPeriod"/>
            </a:pPr>
            <a:r>
              <a:rPr lang="en-GB"/>
              <a:t>St. Patrick’s Golf Links: Tra Mor (Carrigart)</a:t>
            </a:r>
          </a:p>
          <a:p>
            <a:pPr indent="-228600" lvl="0" marL="457200" rtl="0">
              <a:spcBef>
                <a:spcPts val="0"/>
              </a:spcBef>
              <a:buAutoNum type="arabicPeriod"/>
            </a:pPr>
            <a:r>
              <a:rPr lang="en-GB"/>
              <a:t>Glenfin/Donegal</a:t>
            </a:r>
          </a:p>
          <a:p>
            <a:pPr indent="-228600" lvl="0" marL="457200" rtl="0">
              <a:spcBef>
                <a:spcPts val="0"/>
              </a:spcBef>
              <a:buAutoNum type="arabicPeriod"/>
            </a:pPr>
            <a:r>
              <a:rPr lang="en-GB"/>
              <a:t>All are located in Donegal</a:t>
            </a:r>
          </a:p>
          <a:p>
            <a:pPr lvl="0" rtl="0">
              <a:spcBef>
                <a:spcPts val="0"/>
              </a:spcBef>
              <a:buNone/>
            </a:pPr>
            <a:r>
              <a:t/>
            </a:r>
            <a:endParaRPr/>
          </a:p>
          <a:p>
            <a:pPr lvl="0" rtl="0">
              <a:spcBef>
                <a:spcPts val="0"/>
              </a:spcBef>
              <a:buNone/>
            </a:pPr>
            <a:r>
              <a:rPr lang="en-GB"/>
              <a:t>Tutors can personalise their own quiz if they wish</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The recent publication of the OECD report: Students, Computers and Learning: Making the Connection spawned a lot of sensationalist headlines which seemed to imply that there was an inverse correlation between the use of technology in school and learner outcomes.  </a:t>
            </a:r>
          </a:p>
          <a:p>
            <a:pPr lvl="0" rtl="0">
              <a:spcBef>
                <a:spcPts val="0"/>
              </a:spcBef>
              <a:buNone/>
            </a:pPr>
            <a:r>
              <a:t/>
            </a:r>
            <a:endParaRPr/>
          </a:p>
          <a:p>
            <a:pPr lvl="0" rtl="0">
              <a:spcBef>
                <a:spcPts val="0"/>
              </a:spcBef>
              <a:buNone/>
            </a:pPr>
            <a:r>
              <a:rPr lang="en-GB"/>
              <a:t>However, those who read the report in full will realise that the true potential of technology in learning has yet to be fully realised: </a:t>
            </a:r>
            <a:r>
              <a:rPr lang="en-GB">
                <a:solidFill>
                  <a:schemeClr val="dk1"/>
                </a:solidFill>
              </a:rPr>
              <a:t> “technology can support new pedagogies that focus on learners as active participants with tools for inquiry-based pedagogies and collaborative workspaces” (p4).  </a:t>
            </a:r>
          </a:p>
          <a:p>
            <a:pPr lvl="0" rtl="0">
              <a:spcBef>
                <a:spcPts val="0"/>
              </a:spcBef>
              <a:buNone/>
            </a:pPr>
            <a:r>
              <a:t/>
            </a:r>
            <a:endParaRPr>
              <a:solidFill>
                <a:schemeClr val="dk1"/>
              </a:solidFill>
            </a:endParaRPr>
          </a:p>
          <a:p>
            <a:pPr lvl="0" rtl="0">
              <a:spcBef>
                <a:spcPts val="0"/>
              </a:spcBef>
              <a:buNone/>
            </a:pPr>
            <a:r>
              <a:rPr lang="en-GB">
                <a:solidFill>
                  <a:schemeClr val="dk1"/>
                </a:solidFill>
              </a:rPr>
              <a:t>Information and communication technologies can support and enhance learning. With access to computers and the Internet, students can search for information and acquire new knowledge beyond what is available through teachers and textbooks (p.50)</a:t>
            </a:r>
          </a:p>
          <a:p>
            <a:pPr lvl="0" rtl="0">
              <a:spcBef>
                <a:spcPts val="0"/>
              </a:spcBef>
              <a:buNone/>
            </a:pPr>
            <a:r>
              <a:t/>
            </a:r>
            <a:endParaRPr>
              <a:solidFill>
                <a:schemeClr val="dk1"/>
              </a:solidFill>
            </a:endParaRPr>
          </a:p>
          <a:p>
            <a:pPr lvl="0" rtl="0">
              <a:lnSpc>
                <a:spcPct val="115000"/>
              </a:lnSpc>
              <a:spcBef>
                <a:spcPts val="0"/>
              </a:spcBef>
              <a:buNone/>
            </a:pPr>
            <a:r>
              <a:rPr lang="en-GB">
                <a:solidFill>
                  <a:schemeClr val="dk1"/>
                </a:solidFill>
              </a:rPr>
              <a:t>Several features of ICT support teachers in giving adaptive feedback to students and, more generally, individualising instruction; in other words, they support student-oriented and formative assessment behaviours in teachers’ classroom practice. They also facilitate collaborative projects and enable teachers to extend the spatial and temporal boundaries of their lessons, thus creating the potential for cognitively challenging and engaging activities (p.74)</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a:p>
            <a:pPr lvl="0" rtl="0">
              <a:spcBef>
                <a:spcPts val="0"/>
              </a:spcBef>
              <a:buNone/>
            </a:pPr>
            <a:r>
              <a:rPr lang="en-GB">
                <a:solidFill>
                  <a:schemeClr val="dk1"/>
                </a:solidFill>
              </a:rPr>
              <a:t>The full report can be accessed at </a:t>
            </a:r>
            <a:r>
              <a:rPr lang="en-GB" u="sng">
                <a:solidFill>
                  <a:schemeClr val="hlink"/>
                </a:solidFill>
                <a:hlinkClick r:id="rId2"/>
              </a:rPr>
              <a:t>http://www.keepeek.com/Digital-Asset-Management/oecd/education/students-computers-and-learning_9789264239555-en#page1</a:t>
            </a:r>
          </a:p>
          <a:p>
            <a:pPr lvl="0" rtl="0">
              <a:spcBef>
                <a:spcPts val="0"/>
              </a:spcBef>
              <a:buNone/>
            </a:pPr>
            <a:r>
              <a:t/>
            </a:r>
            <a:endParaRPr>
              <a:solidFill>
                <a:schemeClr val="dk1"/>
              </a:solidFill>
            </a:endParaRPr>
          </a:p>
          <a:p>
            <a:pPr lvl="0" rtl="0">
              <a:spcBef>
                <a:spcPts val="0"/>
              </a:spcBef>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The strategy is available for download at </a:t>
            </a:r>
            <a:r>
              <a:rPr lang="en-GB" u="sng">
                <a:solidFill>
                  <a:schemeClr val="hlink"/>
                </a:solidFill>
                <a:hlinkClick r:id="rId2"/>
              </a:rPr>
              <a:t>http://www.education.ie/en/Publications/Policy-Reports/Digital-Strategy-for-Schools-2015-2020.pdf</a:t>
            </a:r>
            <a:r>
              <a:rPr lang="en-GB"/>
              <a:t>.  </a:t>
            </a:r>
          </a:p>
          <a:p>
            <a:pPr lvl="0" rtl="0">
              <a:spcBef>
                <a:spcPts val="0"/>
              </a:spcBef>
              <a:buNone/>
            </a:pPr>
            <a:r>
              <a:t/>
            </a:r>
            <a:endParaRPr/>
          </a:p>
          <a:p>
            <a:pPr lvl="0">
              <a:spcBef>
                <a:spcPts val="0"/>
              </a:spcBef>
              <a:buNone/>
            </a:pPr>
            <a:r>
              <a:rPr lang="en-GB"/>
              <a:t>For more information, please see </a:t>
            </a:r>
            <a:r>
              <a:rPr lang="en-GB" u="sng">
                <a:solidFill>
                  <a:schemeClr val="hlink"/>
                </a:solidFill>
                <a:hlinkClick r:id="rId3"/>
              </a:rPr>
              <a:t>http://www.pdsttechnologyineducation.ie/en/NEWS/Digital-Strategy-for-Schools-2015-2020-Enhancing-Teaching-Learning-Assessment-launched.html</a:t>
            </a:r>
            <a:r>
              <a:rPr lang="en-GB"/>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2982" y="685799"/>
            <a:ext cx="45717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1" name="Shape 161"/>
          <p:cNvSpPr txBox="1"/>
          <p:nvPr>
            <p:ph idx="1" type="body"/>
          </p:nvPr>
        </p:nvSpPr>
        <p:spPr>
          <a:xfrm>
            <a:off x="685800" y="4819650"/>
            <a:ext cx="5486399" cy="39431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GB" sz="1200" u="none" cap="none" strike="noStrike">
                <a:solidFill>
                  <a:schemeClr val="dk1"/>
                </a:solidFill>
                <a:latin typeface="Arial"/>
                <a:ea typeface="Arial"/>
                <a:cs typeface="Arial"/>
                <a:sym typeface="Arial"/>
              </a:rPr>
              <a:t>Dr. Simon is widely regarded as the founder of the field of artificial intelligence. </a:t>
            </a:r>
          </a:p>
        </p:txBody>
      </p:sp>
      <p:sp>
        <p:nvSpPr>
          <p:cNvPr id="162" name="Shape 162"/>
          <p:cNvSpPr txBox="1"/>
          <p:nvPr>
            <p:ph idx="12" type="sldNum"/>
          </p:nvPr>
        </p:nvSpPr>
        <p:spPr>
          <a:xfrm>
            <a:off x="3884612" y="8685212"/>
            <a:ext cx="2971799" cy="457200"/>
          </a:xfrm>
          <a:prstGeom prst="rect">
            <a:avLst/>
          </a:prstGeom>
          <a:noFill/>
          <a:ln>
            <a:noFill/>
          </a:ln>
        </p:spPr>
        <p:txBody>
          <a:bodyPr anchorCtr="0" anchor="b" bIns="91425" lIns="91425" rIns="91425" tIns="91425">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722312" y="4406900"/>
            <a:ext cx="7772400"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 name="Shape 15"/>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Clr>
                <a:srgbClr val="888888"/>
              </a:buClr>
              <a:buFont typeface="Calibri"/>
              <a:buNone/>
              <a:defRPr/>
            </a:lvl1pPr>
            <a:lvl2pPr indent="0" lvl="1" marL="457200" rtl="0">
              <a:spcBef>
                <a:spcPts val="0"/>
              </a:spcBef>
              <a:buClr>
                <a:srgbClr val="888888"/>
              </a:buClr>
              <a:buFont typeface="Calibri"/>
              <a:buNone/>
              <a:defRPr/>
            </a:lvl2pPr>
            <a:lvl3pPr indent="0" lvl="2" marL="914400" rtl="0">
              <a:spcBef>
                <a:spcPts val="0"/>
              </a:spcBef>
              <a:buClr>
                <a:srgbClr val="888888"/>
              </a:buClr>
              <a:buFont typeface="Calibri"/>
              <a:buNone/>
              <a:defRPr/>
            </a:lvl3pPr>
            <a:lvl4pPr indent="0" lvl="3" marL="1371600" rtl="0">
              <a:spcBef>
                <a:spcPts val="0"/>
              </a:spcBef>
              <a:buClr>
                <a:srgbClr val="888888"/>
              </a:buClr>
              <a:buFont typeface="Calibri"/>
              <a:buNone/>
              <a:defRPr/>
            </a:lvl4pPr>
            <a:lvl5pPr indent="0" lvl="4" marL="1828800" rtl="0">
              <a:spcBef>
                <a:spcPts val="0"/>
              </a:spcBef>
              <a:buClr>
                <a:srgbClr val="888888"/>
              </a:buClr>
              <a:buFont typeface="Calibri"/>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16" name="Shape 1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7" name="Shape 1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8" name="Shape 18"/>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67" name="Shape 67"/>
        <p:cNvGrpSpPr/>
        <p:nvPr/>
      </p:nvGrpSpPr>
      <p:grpSpPr>
        <a:xfrm>
          <a:off x="0" y="0"/>
          <a:ext cx="0" cy="0"/>
          <a:chOff x="0" y="0"/>
          <a:chExt cx="0" cy="0"/>
        </a:xfrm>
      </p:grpSpPr>
      <p:sp>
        <p:nvSpPr>
          <p:cNvPr id="68" name="Shape 68"/>
          <p:cNvSpPr txBox="1"/>
          <p:nvPr/>
        </p:nvSpPr>
        <p:spPr>
          <a:xfrm rot="-5400000">
            <a:off x="-1119962" y="5132360"/>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9" name="Shape 69"/>
        <p:cNvGrpSpPr/>
        <p:nvPr/>
      </p:nvGrpSpPr>
      <p:grpSpPr>
        <a:xfrm>
          <a:off x="0" y="0"/>
          <a:ext cx="0" cy="0"/>
          <a:chOff x="0" y="0"/>
          <a:chExt cx="0" cy="0"/>
        </a:xfrm>
      </p:grpSpPr>
      <p:sp>
        <p:nvSpPr>
          <p:cNvPr id="70" name="Shape 70"/>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71" name="Shape 7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a:lvl1pPr>
            <a:lvl2pPr indent="0" lvl="1" marL="457200" marR="0" rtl="0" algn="ctr">
              <a:lnSpc>
                <a:spcPct val="100000"/>
              </a:lnSpc>
              <a:spcBef>
                <a:spcPts val="560"/>
              </a:spcBef>
              <a:spcAft>
                <a:spcPts val="0"/>
              </a:spcAft>
              <a:buClr>
                <a:srgbClr val="888888"/>
              </a:buClr>
              <a:buFont typeface="Arial"/>
              <a:buNone/>
              <a:defRPr/>
            </a:lvl2pPr>
            <a:lvl3pPr indent="0" lvl="2" marL="914400" marR="0" rtl="0" algn="ctr">
              <a:lnSpc>
                <a:spcPct val="100000"/>
              </a:lnSpc>
              <a:spcBef>
                <a:spcPts val="480"/>
              </a:spcBef>
              <a:spcAft>
                <a:spcPts val="0"/>
              </a:spcAft>
              <a:buClr>
                <a:srgbClr val="888888"/>
              </a:buClr>
              <a:buFont typeface="Arial"/>
              <a:buNone/>
              <a:defRPr/>
            </a:lvl3pPr>
            <a:lvl4pPr indent="0" lvl="3" marL="1371600" marR="0" rtl="0" algn="ctr">
              <a:lnSpc>
                <a:spcPct val="100000"/>
              </a:lnSpc>
              <a:spcBef>
                <a:spcPts val="400"/>
              </a:spcBef>
              <a:spcAft>
                <a:spcPts val="0"/>
              </a:spcAft>
              <a:buClr>
                <a:srgbClr val="888888"/>
              </a:buClr>
              <a:buFont typeface="Arial"/>
              <a:buNone/>
              <a:defRPr/>
            </a:lvl4pPr>
            <a:lvl5pPr indent="0" lvl="4" marL="1828800" marR="0" rtl="0" algn="ctr">
              <a:lnSpc>
                <a:spcPct val="100000"/>
              </a:lnSpc>
              <a:spcBef>
                <a:spcPts val="400"/>
              </a:spcBef>
              <a:spcAft>
                <a:spcPts val="0"/>
              </a:spcAft>
              <a:buClr>
                <a:srgbClr val="888888"/>
              </a:buClr>
              <a:buFont typeface="Arial"/>
              <a:buNone/>
              <a:defRPr/>
            </a:lvl5pPr>
            <a:lvl6pPr indent="0" lvl="5" marL="2286000" marR="0" rtl="0" algn="ctr">
              <a:lnSpc>
                <a:spcPct val="100000"/>
              </a:lnSpc>
              <a:spcBef>
                <a:spcPts val="400"/>
              </a:spcBef>
              <a:spcAft>
                <a:spcPts val="0"/>
              </a:spcAft>
              <a:buClr>
                <a:srgbClr val="888888"/>
              </a:buClr>
              <a:buFont typeface="Arial"/>
              <a:buNone/>
              <a:defRPr/>
            </a:lvl6pPr>
            <a:lvl7pPr indent="0" lvl="6" marL="2743200" marR="0" rtl="0" algn="ctr">
              <a:lnSpc>
                <a:spcPct val="100000"/>
              </a:lnSpc>
              <a:spcBef>
                <a:spcPts val="400"/>
              </a:spcBef>
              <a:spcAft>
                <a:spcPts val="0"/>
              </a:spcAft>
              <a:buClr>
                <a:srgbClr val="888888"/>
              </a:buClr>
              <a:buFont typeface="Arial"/>
              <a:buNone/>
              <a:defRPr/>
            </a:lvl7pPr>
            <a:lvl8pPr indent="0" lvl="7" marL="3200400" marR="0" rtl="0" algn="ctr">
              <a:lnSpc>
                <a:spcPct val="100000"/>
              </a:lnSpc>
              <a:spcBef>
                <a:spcPts val="400"/>
              </a:spcBef>
              <a:spcAft>
                <a:spcPts val="0"/>
              </a:spcAft>
              <a:buClr>
                <a:srgbClr val="888888"/>
              </a:buClr>
              <a:buFont typeface="Arial"/>
              <a:buNone/>
              <a:defRPr/>
            </a:lvl8pPr>
            <a:lvl9pPr indent="0" lvl="8" marL="3657600" marR="0" rtl="0" algn="ctr">
              <a:lnSpc>
                <a:spcPct val="100000"/>
              </a:lnSpc>
              <a:spcBef>
                <a:spcPts val="400"/>
              </a:spcBef>
              <a:spcAft>
                <a:spcPts val="0"/>
              </a:spcAft>
              <a:buClr>
                <a:srgbClr val="888888"/>
              </a:buClr>
              <a:buFont typeface="Arial"/>
              <a:buNone/>
              <a:defRPr/>
            </a:lvl9pPr>
          </a:lstStyle>
          <a:p/>
        </p:txBody>
      </p:sp>
      <p:sp>
        <p:nvSpPr>
          <p:cNvPr id="72" name="Shape 7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3" name="Shape 7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74" name="Shape 7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p:spTree>
      <p:nvGrpSpPr>
        <p:cNvPr id="75" name="Shape 75"/>
        <p:cNvGrpSpPr/>
        <p:nvPr/>
      </p:nvGrpSpPr>
      <p:grpSpPr>
        <a:xfrm>
          <a:off x="0" y="0"/>
          <a:ext cx="0" cy="0"/>
          <a:chOff x="0" y="0"/>
          <a:chExt cx="0" cy="0"/>
        </a:xfrm>
      </p:grpSpPr>
      <p:sp>
        <p:nvSpPr>
          <p:cNvPr id="76" name="Shape 7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lvl="0" rtl="0">
              <a:spcBef>
                <a:spcPts val="0"/>
              </a:spcBef>
              <a:buClr>
                <a:schemeClr val="dk1"/>
              </a:buClr>
              <a:buFont typeface="Verdana"/>
              <a:buNone/>
              <a:defRPr/>
            </a:lvl1pPr>
            <a:lvl2pPr lvl="1" rtl="0">
              <a:spcBef>
                <a:spcPts val="0"/>
              </a:spcBef>
              <a:buClr>
                <a:srgbClr val="00315C"/>
              </a:buClr>
              <a:buFont typeface="Arial"/>
              <a:buChar char="•"/>
              <a:defRPr/>
            </a:lvl2pPr>
            <a:lvl3pPr lvl="2" rtl="0">
              <a:spcBef>
                <a:spcPts val="0"/>
              </a:spcBef>
              <a:buClr>
                <a:schemeClr val="dk1"/>
              </a:buClr>
              <a:buFont typeface="Verdana"/>
              <a:buChar char="‒"/>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7" name="Shape 77"/>
          <p:cNvSpPr txBox="1"/>
          <p:nvPr>
            <p:ph idx="2" type="body"/>
          </p:nvPr>
        </p:nvSpPr>
        <p:spPr>
          <a:xfrm>
            <a:off x="457200" y="1000108"/>
            <a:ext cx="5257799" cy="639900"/>
          </a:xfrm>
          <a:prstGeom prst="rect">
            <a:avLst/>
          </a:prstGeom>
          <a:noFill/>
          <a:ln>
            <a:noFill/>
          </a:ln>
        </p:spPr>
        <p:txBody>
          <a:bodyPr anchorCtr="0" anchor="t" bIns="91425" lIns="91425" rIns="91425" tIns="91425"/>
          <a:lstStyle>
            <a:lvl1pPr indent="-342900" lvl="0" marL="342900" rtl="0" algn="l">
              <a:spcBef>
                <a:spcPts val="520"/>
              </a:spcBef>
              <a:buClr>
                <a:srgbClr val="002060"/>
              </a:buClr>
              <a:buFont typeface="Arial"/>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78" name="Shape 78"/>
          <p:cNvSpPr txBox="1"/>
          <p:nvPr>
            <p:ph type="title"/>
          </p:nvPr>
        </p:nvSpPr>
        <p:spPr>
          <a:xfrm>
            <a:off x="457200" y="274637"/>
            <a:ext cx="8229600" cy="11432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1">
    <p:spTree>
      <p:nvGrpSpPr>
        <p:cNvPr id="79" name="Shape 79"/>
        <p:cNvGrpSpPr/>
        <p:nvPr/>
      </p:nvGrpSpPr>
      <p:grpSpPr>
        <a:xfrm>
          <a:off x="0" y="0"/>
          <a:ext cx="0" cy="0"/>
          <a:chOff x="0" y="0"/>
          <a:chExt cx="0" cy="0"/>
        </a:xfrm>
      </p:grpSpPr>
      <p:sp>
        <p:nvSpPr>
          <p:cNvPr id="80" name="Shape 80"/>
          <p:cNvSpPr txBox="1"/>
          <p:nvPr>
            <p:ph type="title"/>
          </p:nvPr>
        </p:nvSpPr>
        <p:spPr>
          <a:xfrm>
            <a:off x="457200" y="274637"/>
            <a:ext cx="8229600" cy="1143299"/>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1" name="Shape 8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rtl="0" algn="l">
              <a:spcBef>
                <a:spcPts val="640"/>
              </a:spcBef>
              <a:buClr>
                <a:schemeClr val="dk1"/>
              </a:buClr>
              <a:buFont typeface="Arial"/>
              <a:buChar char="•"/>
              <a:defRPr/>
            </a:lvl1pPr>
            <a:lvl2pPr indent="-107950" lvl="1" marL="742950" rtl="0" algn="l">
              <a:spcBef>
                <a:spcPts val="560"/>
              </a:spcBef>
              <a:buClr>
                <a:schemeClr val="dk1"/>
              </a:buClr>
              <a:buFont typeface="Arial"/>
              <a:buChar char="–"/>
              <a:defRPr/>
            </a:lvl2pPr>
            <a:lvl3pPr indent="-76200" lvl="2" marL="1143000" rtl="0" algn="l">
              <a:spcBef>
                <a:spcPts val="480"/>
              </a:spcBef>
              <a:buClr>
                <a:schemeClr val="dk1"/>
              </a:buClr>
              <a:buFont typeface="Arial"/>
              <a:buChar char="•"/>
              <a:defRPr/>
            </a:lvl3pPr>
            <a:lvl4pPr indent="-101600" lvl="3" marL="1600200" rtl="0" algn="l">
              <a:spcBef>
                <a:spcPts val="400"/>
              </a:spcBef>
              <a:buClr>
                <a:schemeClr val="dk1"/>
              </a:buClr>
              <a:buFont typeface="Arial"/>
              <a:buChar char="–"/>
              <a:defRPr/>
            </a:lvl4pPr>
            <a:lvl5pPr indent="-101600" lvl="4" marL="2057400" rtl="0" algn="l">
              <a:spcBef>
                <a:spcPts val="400"/>
              </a:spcBef>
              <a:buClr>
                <a:schemeClr val="dk1"/>
              </a:buClr>
              <a:buFont typeface="Arial"/>
              <a:buChar char="»"/>
              <a:defRPr/>
            </a:lvl5pPr>
            <a:lvl6pPr indent="-101600" lvl="5" marL="2514600" rtl="0" algn="l">
              <a:spcBef>
                <a:spcPts val="400"/>
              </a:spcBef>
              <a:buClr>
                <a:schemeClr val="dk1"/>
              </a:buClr>
              <a:buFont typeface="Arial"/>
              <a:buChar char="•"/>
              <a:defRPr/>
            </a:lvl6pPr>
            <a:lvl7pPr indent="-101600" lvl="6" marL="2971800" rtl="0" algn="l">
              <a:spcBef>
                <a:spcPts val="400"/>
              </a:spcBef>
              <a:buClr>
                <a:schemeClr val="dk1"/>
              </a:buClr>
              <a:buFont typeface="Arial"/>
              <a:buChar char="•"/>
              <a:defRPr/>
            </a:lvl7pPr>
            <a:lvl8pPr indent="-101600" lvl="7" marL="3429000" rtl="0" algn="l">
              <a:spcBef>
                <a:spcPts val="400"/>
              </a:spcBef>
              <a:buClr>
                <a:schemeClr val="dk1"/>
              </a:buClr>
              <a:buFont typeface="Arial"/>
              <a:buChar char="•"/>
              <a:defRPr/>
            </a:lvl8pPr>
            <a:lvl9pPr indent="-101600" lvl="8" marL="3886200" rtl="0" algn="l">
              <a:spcBef>
                <a:spcPts val="400"/>
              </a:spcBef>
              <a:buClr>
                <a:schemeClr val="dk1"/>
              </a:buClr>
              <a:buFont typeface="Arial"/>
              <a:buChar char="•"/>
              <a:defRPr/>
            </a:lvl9pPr>
          </a:lstStyle>
          <a:p/>
        </p:txBody>
      </p:sp>
      <p:sp>
        <p:nvSpPr>
          <p:cNvPr id="82" name="Shape 8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3" name="Shape 8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4" name="Shape 8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spcBef>
                <a:spcPts val="0"/>
              </a:spcBef>
            </a:pPr>
            <a:r>
              <a:t/>
            </a:r>
            <a:endParaRPr/>
          </a:p>
          <a:p>
            <a:pPr indent="0" lvl="1" marL="457200" marR="0" rtl="0" algn="l">
              <a:spcBef>
                <a:spcPts val="0"/>
              </a:spcBef>
            </a:pPr>
            <a:r>
              <a:t/>
            </a:r>
            <a:endParaRPr/>
          </a:p>
          <a:p>
            <a:pPr indent="0" lvl="2" marL="914400" marR="0" rtl="0" algn="l">
              <a:spcBef>
                <a:spcPts val="0"/>
              </a:spcBef>
            </a:pPr>
            <a:r>
              <a:t/>
            </a:r>
            <a:endParaRPr/>
          </a:p>
          <a:p>
            <a:pPr indent="0" lvl="3" marL="1371600" marR="0" rtl="0" algn="l">
              <a:spcBef>
                <a:spcPts val="0"/>
              </a:spcBef>
            </a:pPr>
            <a:r>
              <a:t/>
            </a:r>
            <a:endParaRPr/>
          </a:p>
          <a:p>
            <a:pPr indent="0" lvl="4" marL="1828800" marR="0" rtl="0" algn="l">
              <a:spcBef>
                <a:spcPts val="0"/>
              </a:spcBef>
            </a:pPr>
            <a:r>
              <a:t/>
            </a:r>
            <a:endParaRPr/>
          </a:p>
          <a:p>
            <a:pPr indent="0" lvl="5" marL="2286000" marR="0" rtl="0" algn="l">
              <a:spcBef>
                <a:spcPts val="0"/>
              </a:spcBef>
            </a:pPr>
            <a:r>
              <a:t/>
            </a:r>
            <a:endParaRPr/>
          </a:p>
          <a:p>
            <a:pPr indent="0" lvl="6" marL="2743200" marR="0" rtl="0" algn="l">
              <a:spcBef>
                <a:spcPts val="0"/>
              </a:spcBef>
            </a:pPr>
            <a:r>
              <a:t/>
            </a:r>
            <a:endParaRPr/>
          </a:p>
          <a:p>
            <a:pPr indent="0" lvl="7" marL="3200400" marR="0" rtl="0" algn="l">
              <a:spcBef>
                <a:spcPts val="0"/>
              </a:spcBef>
            </a:pPr>
            <a:r>
              <a:t/>
            </a:r>
            <a:endParaRPr/>
          </a:p>
          <a:p>
            <a:pPr indent="0" lvl="8" marL="3657600" marR="0" rtl="0" algn="l">
              <a:spcBef>
                <a:spcPts val="0"/>
              </a:spcBef>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and Content">
    <p:spTree>
      <p:nvGrpSpPr>
        <p:cNvPr id="85" name="Shape 85"/>
        <p:cNvGrpSpPr/>
        <p:nvPr/>
      </p:nvGrpSpPr>
      <p:grpSpPr>
        <a:xfrm>
          <a:off x="0" y="0"/>
          <a:ext cx="0" cy="0"/>
          <a:chOff x="0" y="0"/>
          <a:chExt cx="0" cy="0"/>
        </a:xfrm>
      </p:grpSpPr>
      <p:sp>
        <p:nvSpPr>
          <p:cNvPr id="86" name="Shape 86"/>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_Title and Content">
    <p:spTree>
      <p:nvGrpSpPr>
        <p:cNvPr id="87" name="Shape 87"/>
        <p:cNvGrpSpPr/>
        <p:nvPr/>
      </p:nvGrpSpPr>
      <p:grpSpPr>
        <a:xfrm>
          <a:off x="0" y="0"/>
          <a:ext cx="0" cy="0"/>
          <a:chOff x="0" y="0"/>
          <a:chExt cx="0" cy="0"/>
        </a:xfrm>
      </p:grpSpPr>
      <p:sp>
        <p:nvSpPr>
          <p:cNvPr id="88" name="Shape 88"/>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4_Title and Content 1">
    <p:spTree>
      <p:nvGrpSpPr>
        <p:cNvPr id="89" name="Shape 89"/>
        <p:cNvGrpSpPr/>
        <p:nvPr/>
      </p:nvGrpSpPr>
      <p:grpSpPr>
        <a:xfrm>
          <a:off x="0" y="0"/>
          <a:ext cx="0" cy="0"/>
          <a:chOff x="0" y="0"/>
          <a:chExt cx="0" cy="0"/>
        </a:xfrm>
      </p:grpSpPr>
      <p:sp>
        <p:nvSpPr>
          <p:cNvPr id="90" name="Shape 90"/>
          <p:cNvSpPr txBox="1"/>
          <p:nvPr/>
        </p:nvSpPr>
        <p:spPr>
          <a:xfrm rot="-5400000">
            <a:off x="-1119961" y="5132359"/>
            <a:ext cx="2777999" cy="523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GB" sz="2400" u="none" cap="none" strike="noStrike">
                <a:solidFill>
                  <a:schemeClr val="lt1"/>
                </a:solidFill>
                <a:latin typeface="Arial"/>
                <a:ea typeface="Arial"/>
                <a:cs typeface="Arial"/>
                <a:sym typeface="Arial"/>
              </a:rPr>
              <a:t> www.</a:t>
            </a:r>
            <a:r>
              <a:rPr b="1" i="0" lang="en-GB" sz="2800" u="none" cap="none" strike="noStrike">
                <a:solidFill>
                  <a:schemeClr val="lt1"/>
                </a:solidFill>
                <a:latin typeface="Arial"/>
                <a:ea typeface="Arial"/>
                <a:cs typeface="Arial"/>
                <a:sym typeface="Arial"/>
              </a:rPr>
              <a:t>pdst.</a:t>
            </a:r>
            <a:r>
              <a:rPr b="1" i="0" lang="en-GB" sz="2400" u="none" cap="none" strike="noStrike">
                <a:solidFill>
                  <a:schemeClr val="lt1"/>
                </a:solidFill>
                <a:latin typeface="Arial"/>
                <a:ea typeface="Arial"/>
                <a:cs typeface="Arial"/>
                <a:sym typeface="Arial"/>
              </a:rPr>
              <a:t>ie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1" name="Shape 91"/>
        <p:cNvGrpSpPr/>
        <p:nvPr/>
      </p:nvGrpSpPr>
      <p:grpSpPr>
        <a:xfrm>
          <a:off x="0" y="0"/>
          <a:ext cx="0" cy="0"/>
          <a:chOff x="0" y="0"/>
          <a:chExt cx="0" cy="0"/>
        </a:xfrm>
      </p:grpSpPr>
      <p:sp>
        <p:nvSpPr>
          <p:cNvPr id="92" name="Shape 92"/>
          <p:cNvSpPr txBox="1"/>
          <p:nvPr>
            <p:ph type="title"/>
          </p:nvPr>
        </p:nvSpPr>
        <p:spPr>
          <a:xfrm>
            <a:off x="311700" y="593366"/>
            <a:ext cx="8520600" cy="7635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3" name="Shape 93"/>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9" name="Shape 19"/>
        <p:cNvGrpSpPr/>
        <p:nvPr/>
      </p:nvGrpSpPr>
      <p:grpSpPr>
        <a:xfrm>
          <a:off x="0" y="0"/>
          <a:ext cx="0" cy="0"/>
          <a:chOff x="0" y="0"/>
          <a:chExt cx="0" cy="0"/>
        </a:xfrm>
      </p:grpSpPr>
      <p:sp>
        <p:nvSpPr>
          <p:cNvPr id="20" name="Shape 20"/>
          <p:cNvSpPr txBox="1"/>
          <p:nvPr>
            <p:ph type="title"/>
          </p:nvPr>
        </p:nvSpPr>
        <p:spPr>
          <a:xfrm>
            <a:off x="457200" y="457200"/>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4" name="Shape 2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25" name="Shape 25"/>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 name="Shape 26"/>
        <p:cNvGrpSpPr/>
        <p:nvPr/>
      </p:nvGrpSpPr>
      <p:grpSpPr>
        <a:xfrm>
          <a:off x="0" y="0"/>
          <a:ext cx="0" cy="0"/>
          <a:chOff x="0" y="0"/>
          <a:chExt cx="0" cy="0"/>
        </a:xfrm>
      </p:grpSpPr>
      <p:sp>
        <p:nvSpPr>
          <p:cNvPr id="27" name="Shape 27"/>
          <p:cNvSpPr txBox="1"/>
          <p:nvPr>
            <p:ph type="title"/>
          </p:nvPr>
        </p:nvSpPr>
        <p:spPr>
          <a:xfrm>
            <a:off x="456406" y="392112"/>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29" name="Shape 29"/>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31" name="Shape 31"/>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2" name="Shape 3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3" name="Shape 3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4" name="Shape 34"/>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401637"/>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8" name="Shape 3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39" name="Shape 3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0" name="Shape 40"/>
        <p:cNvGrpSpPr/>
        <p:nvPr/>
      </p:nvGrpSpPr>
      <p:grpSpPr>
        <a:xfrm>
          <a:off x="0" y="0"/>
          <a:ext cx="0" cy="0"/>
          <a:chOff x="0" y="0"/>
          <a:chExt cx="0" cy="0"/>
        </a:xfrm>
      </p:grpSpPr>
      <p:sp>
        <p:nvSpPr>
          <p:cNvPr id="41" name="Shape 41"/>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3" name="Shape 43"/>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4" name="Shape 4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5" name="Shape 4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46" name="Shape 46"/>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p:nvPr>
            <p:ph idx="2" type="pic"/>
          </p:nvPr>
        </p:nvSpPr>
        <p:spPr>
          <a:xfrm>
            <a:off x="1792288" y="612775"/>
            <a:ext cx="5486399" cy="4114800"/>
          </a:xfrm>
          <a:prstGeom prst="rect">
            <a:avLst/>
          </a:prstGeom>
          <a:noFill/>
          <a:ln>
            <a:noFill/>
          </a:ln>
        </p:spPr>
      </p:sp>
      <p:sp>
        <p:nvSpPr>
          <p:cNvPr id="50" name="Shape 50"/>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Calibri"/>
              <a:buNone/>
              <a:defRPr/>
            </a:lvl1pPr>
            <a:lvl2pPr indent="0" lvl="1" marL="457200" rtl="0">
              <a:spcBef>
                <a:spcPts val="0"/>
              </a:spcBef>
              <a:buFont typeface="Calibri"/>
              <a:buNone/>
              <a:defRPr/>
            </a:lvl2pPr>
            <a:lvl3pPr indent="0" lvl="2" marL="914400" rtl="0">
              <a:spcBef>
                <a:spcPts val="0"/>
              </a:spcBef>
              <a:buFont typeface="Calibri"/>
              <a:buNone/>
              <a:defRPr/>
            </a:lvl3pPr>
            <a:lvl4pPr indent="0" lvl="3" marL="1371600" rtl="0">
              <a:spcBef>
                <a:spcPts val="0"/>
              </a:spcBef>
              <a:buFont typeface="Calibri"/>
              <a:buNone/>
              <a:defRPr/>
            </a:lvl4pPr>
            <a:lvl5pPr indent="0" lvl="4" marL="1828800" rtl="0">
              <a:spcBef>
                <a:spcPts val="0"/>
              </a:spcBef>
              <a:buFont typeface="Calibri"/>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1" name="Shape 51"/>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2" name="Shape 5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3" name="Shape 53"/>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4" name="Shape 54"/>
        <p:cNvGrpSpPr/>
        <p:nvPr/>
      </p:nvGrpSpPr>
      <p:grpSpPr>
        <a:xfrm>
          <a:off x="0" y="0"/>
          <a:ext cx="0" cy="0"/>
          <a:chOff x="0" y="0"/>
          <a:chExt cx="0" cy="0"/>
        </a:xfrm>
      </p:grpSpPr>
      <p:sp>
        <p:nvSpPr>
          <p:cNvPr id="55" name="Shape 55"/>
          <p:cNvSpPr txBox="1"/>
          <p:nvPr>
            <p:ph type="title"/>
          </p:nvPr>
        </p:nvSpPr>
        <p:spPr>
          <a:xfrm>
            <a:off x="457199" y="227013"/>
            <a:ext cx="8229600" cy="11430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6" name="Shape 56"/>
          <p:cNvSpPr txBox="1"/>
          <p:nvPr>
            <p:ph idx="1" type="body"/>
          </p:nvPr>
        </p:nvSpPr>
        <p:spPr>
          <a:xfrm rot="5400000">
            <a:off x="2308949" y="-251549"/>
            <a:ext cx="4526100" cy="8229600"/>
          </a:xfrm>
          <a:prstGeom prst="rect">
            <a:avLst/>
          </a:prstGeom>
          <a:noFill/>
          <a:ln>
            <a:noFill/>
          </a:ln>
        </p:spPr>
        <p:txBody>
          <a:bodyPr anchorCtr="0" anchor="t" bIns="91425" lIns="91425" rIns="91425" tIns="91425"/>
          <a:lstStyle>
            <a:lvl1pPr indent="889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57" name="Shape 5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8" name="Shape 5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59" name="Shape 59"/>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0" name="Shape 60"/>
        <p:cNvGrpSpPr/>
        <p:nvPr/>
      </p:nvGrpSpPr>
      <p:grpSpPr>
        <a:xfrm>
          <a:off x="0" y="0"/>
          <a:ext cx="0" cy="0"/>
          <a:chOff x="0" y="0"/>
          <a:chExt cx="0" cy="0"/>
        </a:xfrm>
      </p:grpSpPr>
      <p:sp>
        <p:nvSpPr>
          <p:cNvPr id="61" name="Shape 61"/>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lvl="0" rtl="0" algn="ctr">
              <a:spcBef>
                <a:spcPts val="0"/>
              </a:spcBef>
              <a:buClr>
                <a:schemeClr val="dk1"/>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1" type="body"/>
          </p:nvPr>
        </p:nvSpPr>
        <p:spPr>
          <a:xfrm rot="5400000">
            <a:off x="541348" y="190487"/>
            <a:ext cx="5851500" cy="6019799"/>
          </a:xfrm>
          <a:prstGeom prst="rect">
            <a:avLst/>
          </a:prstGeom>
          <a:noFill/>
          <a:ln>
            <a:noFill/>
          </a:ln>
        </p:spPr>
        <p:txBody>
          <a:bodyPr anchorCtr="0" anchor="t" bIns="91425" lIns="91425" rIns="91425" tIns="91425"/>
          <a:lstStyle>
            <a:lvl1pPr indent="12700" lvl="0" marL="342900" rtl="0" algn="l">
              <a:spcBef>
                <a:spcPts val="640"/>
              </a:spcBef>
              <a:buClr>
                <a:schemeClr val="dk1"/>
              </a:buClr>
              <a:buFont typeface="Arial"/>
              <a:buChar char="•"/>
              <a:defRPr/>
            </a:lvl1pPr>
            <a:lvl2pPr indent="-19050" lvl="1" marL="742950" rtl="0" algn="l">
              <a:spcBef>
                <a:spcPts val="560"/>
              </a:spcBef>
              <a:buClr>
                <a:schemeClr val="dk1"/>
              </a:buClr>
              <a:buFont typeface="Arial"/>
              <a:buChar char="–"/>
              <a:defRPr/>
            </a:lvl2pPr>
            <a:lvl3pPr indent="12700" lvl="2" marL="1143000" rtl="0" algn="l">
              <a:spcBef>
                <a:spcPts val="480"/>
              </a:spcBef>
              <a:buClr>
                <a:schemeClr val="dk1"/>
              </a:buClr>
              <a:buFont typeface="Arial"/>
              <a:buChar char="•"/>
              <a:defRPr/>
            </a:lvl3pPr>
            <a:lvl4pPr indent="-12700" lvl="3" marL="1600200" rtl="0" algn="l">
              <a:spcBef>
                <a:spcPts val="400"/>
              </a:spcBef>
              <a:buClr>
                <a:schemeClr val="dk1"/>
              </a:buClr>
              <a:buFont typeface="Arial"/>
              <a:buChar char="–"/>
              <a:defRPr/>
            </a:lvl4pPr>
            <a:lvl5pPr indent="-12700" lvl="4" marL="2057400" rtl="0" algn="l">
              <a:spcBef>
                <a:spcPts val="400"/>
              </a:spcBef>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63" name="Shape 6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4" name="Shape 6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65" name="Shape 65"/>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ation">
    <p:spTree>
      <p:nvGrpSpPr>
        <p:cNvPr id="66"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1.png"/><Relationship Id="rId2" Type="http://schemas.openxmlformats.org/officeDocument/2006/relationships/image" Target="../media/image0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a:lvl1pPr>
            <a:lvl2pPr indent="0" lvl="1" marL="0" marR="0" rtl="0" algn="l">
              <a:lnSpc>
                <a:spcPct val="100000"/>
              </a:lnSpc>
              <a:spcBef>
                <a:spcPts val="0"/>
              </a:spcBef>
              <a:spcAft>
                <a:spcPts val="0"/>
              </a:spcAft>
              <a:buClr>
                <a:srgbClr val="000000"/>
              </a:buClr>
              <a:buFont typeface="Arial"/>
              <a:buNone/>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7" name="Shape 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2700" lvl="0" marL="342900" marR="0" rtl="0" algn="l">
              <a:lnSpc>
                <a:spcPct val="100000"/>
              </a:lnSpc>
              <a:spcBef>
                <a:spcPts val="640"/>
              </a:spcBef>
              <a:spcAft>
                <a:spcPts val="0"/>
              </a:spcAft>
              <a:buClr>
                <a:schemeClr val="dk1"/>
              </a:buClr>
              <a:buFont typeface="Arial"/>
              <a:buChar char="•"/>
              <a:defRPr/>
            </a:lvl1pPr>
            <a:lvl2pPr indent="-19050" lvl="1" marL="742950" marR="0" rtl="0" algn="l">
              <a:lnSpc>
                <a:spcPct val="100000"/>
              </a:lnSpc>
              <a:spcBef>
                <a:spcPts val="560"/>
              </a:spcBef>
              <a:spcAft>
                <a:spcPts val="0"/>
              </a:spcAft>
              <a:buClr>
                <a:schemeClr val="dk1"/>
              </a:buClr>
              <a:buFont typeface="Arial"/>
              <a:buChar char="–"/>
              <a:defRPr/>
            </a:lvl2pPr>
            <a:lvl3pPr indent="12700" lvl="2" marL="1143000" marR="0" rtl="0" algn="l">
              <a:lnSpc>
                <a:spcPct val="100000"/>
              </a:lnSpc>
              <a:spcBef>
                <a:spcPts val="480"/>
              </a:spcBef>
              <a:spcAft>
                <a:spcPts val="0"/>
              </a:spcAft>
              <a:buClr>
                <a:schemeClr val="dk1"/>
              </a:buClr>
              <a:buFont typeface="Arial"/>
              <a:buChar char="•"/>
              <a:defRPr/>
            </a:lvl3pPr>
            <a:lvl4pPr indent="-12700" lvl="3" marL="1600200" marR="0" rtl="0" algn="l">
              <a:lnSpc>
                <a:spcPct val="100000"/>
              </a:lnSpc>
              <a:spcBef>
                <a:spcPts val="400"/>
              </a:spcBef>
              <a:spcAft>
                <a:spcPts val="0"/>
              </a:spcAft>
              <a:buClr>
                <a:schemeClr val="dk1"/>
              </a:buClr>
              <a:buFont typeface="Arial"/>
              <a:buChar char="–"/>
              <a:defRPr/>
            </a:lvl4pPr>
            <a:lvl5pPr indent="-12700" lvl="4" marL="2057400" marR="0" rtl="0" algn="l">
              <a:lnSpc>
                <a:spcPct val="100000"/>
              </a:lnSpc>
              <a:spcBef>
                <a:spcPts val="400"/>
              </a:spcBef>
              <a:spcAft>
                <a:spcPts val="0"/>
              </a:spcAft>
              <a:buClr>
                <a:schemeClr val="dk1"/>
              </a:buClr>
              <a:buFont typeface="Arial"/>
              <a:buChar char="»"/>
              <a:defRPr/>
            </a:lvl5pPr>
            <a:lvl6pPr indent="-12700" lvl="5" marL="2514600" marR="0" rtl="0" algn="l">
              <a:lnSpc>
                <a:spcPct val="100000"/>
              </a:lnSpc>
              <a:spcBef>
                <a:spcPts val="400"/>
              </a:spcBef>
              <a:spcAft>
                <a:spcPts val="0"/>
              </a:spcAft>
              <a:buClr>
                <a:schemeClr val="dk1"/>
              </a:buClr>
              <a:buFont typeface="Arial"/>
              <a:buChar char="•"/>
              <a:defRPr/>
            </a:lvl6pPr>
            <a:lvl7pPr indent="-12700" lvl="6" marL="2971800" marR="0" rtl="0" algn="l">
              <a:lnSpc>
                <a:spcPct val="100000"/>
              </a:lnSpc>
              <a:spcBef>
                <a:spcPts val="400"/>
              </a:spcBef>
              <a:spcAft>
                <a:spcPts val="0"/>
              </a:spcAft>
              <a:buClr>
                <a:schemeClr val="dk1"/>
              </a:buClr>
              <a:buFont typeface="Arial"/>
              <a:buChar char="•"/>
              <a:defRPr/>
            </a:lvl7pPr>
            <a:lvl8pPr indent="-12700" lvl="7" marL="3429000" marR="0" rtl="0" algn="l">
              <a:lnSpc>
                <a:spcPct val="100000"/>
              </a:lnSpc>
              <a:spcBef>
                <a:spcPts val="400"/>
              </a:spcBef>
              <a:spcAft>
                <a:spcPts val="0"/>
              </a:spcAft>
              <a:buClr>
                <a:schemeClr val="dk1"/>
              </a:buClr>
              <a:buFont typeface="Arial"/>
              <a:buChar char="•"/>
              <a:defRPr/>
            </a:lvl8pPr>
            <a:lvl9pPr indent="-12700" lvl="8" marL="3886200" marR="0" rtl="0" algn="l">
              <a:lnSpc>
                <a:spcPct val="100000"/>
              </a:lnSpc>
              <a:spcBef>
                <a:spcPts val="400"/>
              </a:spcBef>
              <a:spcAft>
                <a:spcPts val="0"/>
              </a:spcAft>
              <a:buClr>
                <a:schemeClr val="dk1"/>
              </a:buClr>
              <a:buFont typeface="Arial"/>
              <a:buChar char="•"/>
              <a:defRPr/>
            </a:lvl9pPr>
          </a:lstStyle>
          <a:p/>
        </p:txBody>
      </p:sp>
      <p:sp>
        <p:nvSpPr>
          <p:cNvPr id="8" name="Shape 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9" name="Shape 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a:lvl1pPr>
            <a:lvl2pPr indent="0" lvl="1" marL="457200" marR="0" rtl="0" algn="l">
              <a:lnSpc>
                <a:spcPct val="100000"/>
              </a:lnSpc>
              <a:spcBef>
                <a:spcPts val="0"/>
              </a:spcBef>
              <a:spcAft>
                <a:spcPts val="0"/>
              </a:spcAft>
              <a:buClr>
                <a:srgbClr val="000000"/>
              </a:buClr>
              <a:buFont typeface="Arial"/>
              <a:buNone/>
              <a:defRPr/>
            </a:lvl2pPr>
            <a:lvl3pPr indent="0" lvl="2" marL="914400" marR="0" rtl="0" algn="l">
              <a:lnSpc>
                <a:spcPct val="100000"/>
              </a:lnSpc>
              <a:spcBef>
                <a:spcPts val="0"/>
              </a:spcBef>
              <a:spcAft>
                <a:spcPts val="0"/>
              </a:spcAft>
              <a:buClr>
                <a:srgbClr val="000000"/>
              </a:buClr>
              <a:buFont typeface="Arial"/>
              <a:buNone/>
              <a:defRPr/>
            </a:lvl3pPr>
            <a:lvl4pPr indent="0" lvl="3" marL="1371600" marR="0" rtl="0" algn="l">
              <a:lnSpc>
                <a:spcPct val="100000"/>
              </a:lnSpc>
              <a:spcBef>
                <a:spcPts val="0"/>
              </a:spcBef>
              <a:spcAft>
                <a:spcPts val="0"/>
              </a:spcAft>
              <a:buClr>
                <a:srgbClr val="000000"/>
              </a:buClr>
              <a:buFont typeface="Arial"/>
              <a:buNone/>
              <a:defRPr/>
            </a:lvl4pPr>
            <a:lvl5pPr indent="0" lvl="4" marL="1828800" marR="0" rtl="0" algn="l">
              <a:lnSpc>
                <a:spcPct val="100000"/>
              </a:lnSpc>
              <a:spcBef>
                <a:spcPts val="0"/>
              </a:spcBef>
              <a:spcAft>
                <a:spcPts val="0"/>
              </a:spcAft>
              <a:buClr>
                <a:srgbClr val="000000"/>
              </a:buClr>
              <a:buFont typeface="Arial"/>
              <a:buNone/>
              <a:defRPr/>
            </a:lvl5pPr>
            <a:lvl6pPr indent="0" lvl="5" marL="2286000" marR="0" rtl="0" algn="l">
              <a:lnSpc>
                <a:spcPct val="100000"/>
              </a:lnSpc>
              <a:spcBef>
                <a:spcPts val="0"/>
              </a:spcBef>
              <a:spcAft>
                <a:spcPts val="0"/>
              </a:spcAft>
              <a:buClr>
                <a:srgbClr val="000000"/>
              </a:buClr>
              <a:buFont typeface="Arial"/>
              <a:buNone/>
              <a:defRPr/>
            </a:lvl6pPr>
            <a:lvl7pPr indent="0" lvl="6" marL="2743200" marR="0" rtl="0" algn="l">
              <a:lnSpc>
                <a:spcPct val="100000"/>
              </a:lnSpc>
              <a:spcBef>
                <a:spcPts val="0"/>
              </a:spcBef>
              <a:spcAft>
                <a:spcPts val="0"/>
              </a:spcAft>
              <a:buClr>
                <a:srgbClr val="000000"/>
              </a:buClr>
              <a:buFont typeface="Arial"/>
              <a:buNone/>
              <a:defRPr/>
            </a:lvl7pPr>
            <a:lvl8pPr indent="0" lvl="7" marL="3200400" marR="0" rtl="0" algn="l">
              <a:lnSpc>
                <a:spcPct val="100000"/>
              </a:lnSpc>
              <a:spcBef>
                <a:spcPts val="0"/>
              </a:spcBef>
              <a:spcAft>
                <a:spcPts val="0"/>
              </a:spcAft>
              <a:buClr>
                <a:srgbClr val="000000"/>
              </a:buClr>
              <a:buFont typeface="Arial"/>
              <a:buNone/>
              <a:defRPr/>
            </a:lvl8pPr>
            <a:lvl9pPr indent="0" lvl="8" marL="3657600" marR="0" rtl="0" algn="l">
              <a:lnSpc>
                <a:spcPct val="100000"/>
              </a:lnSpc>
              <a:spcBef>
                <a:spcPts val="0"/>
              </a:spcBef>
              <a:spcAft>
                <a:spcPts val="0"/>
              </a:spcAft>
              <a:buClr>
                <a:srgbClr val="000000"/>
              </a:buClr>
              <a:buFont typeface="Arial"/>
              <a:buNone/>
              <a:defRPr/>
            </a:lvl9pPr>
          </a:lstStyle>
          <a:p/>
        </p:txBody>
      </p:sp>
      <p:sp>
        <p:nvSpPr>
          <p:cNvPr id="10" name="Shape 10"/>
          <p:cNvSpPr txBox="1"/>
          <p:nvPr>
            <p:ph idx="12" type="sldNum"/>
          </p:nvPr>
        </p:nvSpPr>
        <p:spPr>
          <a:xfrm>
            <a:off x="6553200" y="6356350"/>
            <a:ext cx="2133599" cy="3650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000000"/>
              </a:buClr>
              <a:buFont typeface="Arial"/>
              <a:buNone/>
            </a:pPr>
            <a:r>
              <a:t/>
            </a:r>
            <a:endParaRPr/>
          </a:p>
          <a:p>
            <a:pPr indent="0" lvl="1" marL="457200" marR="0" rtl="0" algn="l">
              <a:lnSpc>
                <a:spcPct val="100000"/>
              </a:lnSpc>
              <a:spcBef>
                <a:spcPts val="0"/>
              </a:spcBef>
              <a:spcAft>
                <a:spcPts val="0"/>
              </a:spcAft>
              <a:buClr>
                <a:srgbClr val="000000"/>
              </a:buClr>
              <a:buFont typeface="Arial"/>
              <a:buNone/>
            </a:pPr>
            <a:r>
              <a:t/>
            </a:r>
            <a:endParaRPr/>
          </a:p>
          <a:p>
            <a:pPr indent="0" lvl="2" marL="914400" marR="0" rtl="0" algn="l">
              <a:lnSpc>
                <a:spcPct val="100000"/>
              </a:lnSpc>
              <a:spcBef>
                <a:spcPts val="0"/>
              </a:spcBef>
              <a:spcAft>
                <a:spcPts val="0"/>
              </a:spcAft>
              <a:buClr>
                <a:srgbClr val="000000"/>
              </a:buClr>
              <a:buFont typeface="Arial"/>
              <a:buNone/>
            </a:pPr>
            <a:r>
              <a:t/>
            </a:r>
            <a:endParaRPr/>
          </a:p>
          <a:p>
            <a:pPr indent="0" lvl="3" marL="1371600" marR="0" rtl="0" algn="l">
              <a:lnSpc>
                <a:spcPct val="100000"/>
              </a:lnSpc>
              <a:spcBef>
                <a:spcPts val="0"/>
              </a:spcBef>
              <a:spcAft>
                <a:spcPts val="0"/>
              </a:spcAft>
              <a:buClr>
                <a:srgbClr val="000000"/>
              </a:buClr>
              <a:buFont typeface="Arial"/>
              <a:buNone/>
            </a:pPr>
            <a:r>
              <a:t/>
            </a:r>
            <a:endParaRPr/>
          </a:p>
          <a:p>
            <a:pPr indent="0" lvl="4" marL="1828800" marR="0" rtl="0" algn="l">
              <a:lnSpc>
                <a:spcPct val="100000"/>
              </a:lnSpc>
              <a:spcBef>
                <a:spcPts val="0"/>
              </a:spcBef>
              <a:spcAft>
                <a:spcPts val="0"/>
              </a:spcAft>
              <a:buClr>
                <a:srgbClr val="000000"/>
              </a:buClr>
              <a:buFont typeface="Arial"/>
              <a:buNone/>
            </a:pPr>
            <a:r>
              <a:t/>
            </a:r>
            <a:endParaRPr/>
          </a:p>
          <a:p>
            <a:pPr indent="0" lvl="5" marL="2286000" marR="0" rtl="0" algn="l">
              <a:lnSpc>
                <a:spcPct val="100000"/>
              </a:lnSpc>
              <a:spcBef>
                <a:spcPts val="0"/>
              </a:spcBef>
              <a:spcAft>
                <a:spcPts val="0"/>
              </a:spcAft>
              <a:buClr>
                <a:srgbClr val="000000"/>
              </a:buClr>
              <a:buFont typeface="Arial"/>
              <a:buNone/>
            </a:pPr>
            <a:r>
              <a:t/>
            </a:r>
            <a:endParaRPr/>
          </a:p>
          <a:p>
            <a:pPr indent="0" lvl="6" marL="2743200" marR="0" rtl="0" algn="l">
              <a:lnSpc>
                <a:spcPct val="100000"/>
              </a:lnSpc>
              <a:spcBef>
                <a:spcPts val="0"/>
              </a:spcBef>
              <a:spcAft>
                <a:spcPts val="0"/>
              </a:spcAft>
              <a:buClr>
                <a:srgbClr val="000000"/>
              </a:buClr>
              <a:buFont typeface="Arial"/>
              <a:buNone/>
            </a:pPr>
            <a:r>
              <a:t/>
            </a:r>
            <a:endParaRPr/>
          </a:p>
          <a:p>
            <a:pPr indent="0" lvl="7" marL="3200400" marR="0" rtl="0" algn="l">
              <a:lnSpc>
                <a:spcPct val="100000"/>
              </a:lnSpc>
              <a:spcBef>
                <a:spcPts val="0"/>
              </a:spcBef>
              <a:spcAft>
                <a:spcPts val="0"/>
              </a:spcAft>
              <a:buClr>
                <a:srgbClr val="000000"/>
              </a:buClr>
              <a:buFont typeface="Arial"/>
              <a:buNone/>
            </a:pPr>
            <a:r>
              <a:t/>
            </a:r>
            <a:endParaRPr/>
          </a:p>
          <a:p>
            <a:pPr indent="0" lvl="8" marL="3657600" marR="0" rtl="0" algn="l">
              <a:lnSpc>
                <a:spcPct val="100000"/>
              </a:lnSpc>
              <a:spcBef>
                <a:spcPts val="0"/>
              </a:spcBef>
              <a:spcAft>
                <a:spcPts val="0"/>
              </a:spcAft>
              <a:buClr>
                <a:srgbClr val="000000"/>
              </a:buClr>
              <a:buFont typeface="Arial"/>
              <a:buNone/>
            </a:pPr>
            <a:r>
              <a:t/>
            </a:r>
            <a:endParaRPr/>
          </a:p>
        </p:txBody>
      </p:sp>
      <p:pic>
        <p:nvPicPr>
          <p:cNvPr id="11" name="Shape 11"/>
          <p:cNvPicPr preferRelativeResize="0"/>
          <p:nvPr/>
        </p:nvPicPr>
        <p:blipFill rotWithShape="1">
          <a:blip r:embed="rId1">
            <a:alphaModFix/>
          </a:blip>
          <a:srcRect b="0" l="0" r="0" t="0"/>
          <a:stretch/>
        </p:blipFill>
        <p:spPr>
          <a:xfrm>
            <a:off x="0" y="114300"/>
            <a:ext cx="2905200" cy="584100"/>
          </a:xfrm>
          <a:prstGeom prst="rect">
            <a:avLst/>
          </a:prstGeom>
          <a:noFill/>
          <a:ln>
            <a:noFill/>
          </a:ln>
        </p:spPr>
      </p:pic>
      <p:pic>
        <p:nvPicPr>
          <p:cNvPr id="12" name="Shape 12"/>
          <p:cNvPicPr preferRelativeResize="0"/>
          <p:nvPr/>
        </p:nvPicPr>
        <p:blipFill rotWithShape="1">
          <a:blip r:embed="rId2">
            <a:alphaModFix/>
          </a:blip>
          <a:srcRect b="20457" l="0" r="0" t="14370"/>
          <a:stretch/>
        </p:blipFill>
        <p:spPr>
          <a:xfrm>
            <a:off x="7037775" y="59625"/>
            <a:ext cx="2029524" cy="7986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hyperlink" Target="http://creativecommons.org/licenses/by-sa/3.0/i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8.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07.png"/><Relationship Id="rId4" Type="http://schemas.openxmlformats.org/officeDocument/2006/relationships/hyperlink" Target="http://www.duchas.i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www.pdsttechnologyineducation.ie/en/Good-Practice/Videos/#96126728" TargetMode="External"/><Relationship Id="rId4" Type="http://schemas.openxmlformats.org/officeDocument/2006/relationships/image" Target="../media/image0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0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09.png"/><Relationship Id="rId4" Type="http://schemas.openxmlformats.org/officeDocument/2006/relationships/hyperlink" Target="http://school.eb.co.uk/levels/foundation" TargetMode="External"/><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hyperlink" Target="http://school.eb.co.uk/level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chool.eb.co.uk/levels/advanced/educators"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hyperlink" Target="https://search.creativecommons.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youtu.be/PcZg51Il9no?t=36s" TargetMode="External"/><Relationship Id="rId4" Type="http://schemas.openxmlformats.org/officeDocument/2006/relationships/hyperlink" Target="http://youtube.com/v/PcZg51Il9no" TargetMode="External"/><Relationship Id="rId5"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www.instagrok.com/" TargetMode="External"/><Relationship Id="rId4" Type="http://schemas.openxmlformats.org/officeDocument/2006/relationships/image" Target="../media/image16.jp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www.google.com/culturalinstitute/project/world-wonders" TargetMode="External"/><Relationship Id="rId4" Type="http://schemas.openxmlformats.org/officeDocument/2006/relationships/hyperlink" Target="http://youtube.com/v/wZg8FTi5_Os" TargetMode="External"/><Relationship Id="rId5"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google.com/culturalinstitute/home"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hyperlink" Target="https://www.google.ie/maps/about/behind-the-scenes/streetview/trek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0.png"/><Relationship Id="rId4" Type="http://schemas.openxmlformats.org/officeDocument/2006/relationships/hyperlink" Target="https://www.flickr.com/photos/x1brett/6707250233" TargetMode="External"/><Relationship Id="rId5" Type="http://schemas.openxmlformats.org/officeDocument/2006/relationships/hyperlink" Target="https://creativecommons.org/licenses/by/2.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link.springer.com/chapter/10.1007%2F978-94-007-2324-5_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hyperlink" Target="http://link.springer.com/chapter/10.1007%2F978-94-007-2324-5_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hyperlink" Target="https://commons.wikimedia.org/wiki/File:Ireland_(MODIS).jpg#/media/File:Ireland_(MODIS).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nvSpPr>
        <p:spPr>
          <a:xfrm>
            <a:off x="804325" y="829725"/>
            <a:ext cx="7543800" cy="23249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GB" sz="3200" u="none" cap="none" strike="noStrike">
                <a:solidFill>
                  <a:schemeClr val="dk1"/>
                </a:solidFill>
                <a:latin typeface="Arial"/>
                <a:ea typeface="Arial"/>
                <a:cs typeface="Arial"/>
                <a:sym typeface="Arial"/>
              </a:rPr>
              <a:t> Developing Digit</a:t>
            </a:r>
            <a:r>
              <a:rPr b="1" lang="en-GB" sz="3200">
                <a:solidFill>
                  <a:schemeClr val="dk1"/>
                </a:solidFill>
              </a:rPr>
              <a:t>al and ICT Literacies</a:t>
            </a:r>
          </a:p>
          <a:p>
            <a:pPr indent="0" lvl="0" marL="0" marR="0" rtl="0" algn="ctr">
              <a:lnSpc>
                <a:spcPct val="100000"/>
              </a:lnSpc>
              <a:spcBef>
                <a:spcPts val="0"/>
              </a:spcBef>
              <a:spcAft>
                <a:spcPts val="0"/>
              </a:spcAft>
              <a:buClr>
                <a:schemeClr val="dk1"/>
              </a:buClr>
              <a:buSzPct val="25000"/>
              <a:buFont typeface="Arial"/>
              <a:buNone/>
            </a:pPr>
            <a:r>
              <a:rPr b="1" lang="en-GB" sz="3200">
                <a:solidFill>
                  <a:schemeClr val="dk1"/>
                </a:solidFill>
              </a:rPr>
              <a:t>Finding, evaluating and curating information online</a:t>
            </a:r>
          </a:p>
          <a:p>
            <a:pPr indent="0" lvl="0" marL="0" marR="0" rtl="0" algn="ctr">
              <a:lnSpc>
                <a:spcPct val="100000"/>
              </a:lnSpc>
              <a:spcBef>
                <a:spcPts val="0"/>
              </a:spcBef>
              <a:spcAft>
                <a:spcPts val="0"/>
              </a:spcAft>
              <a:buClr>
                <a:schemeClr val="dk1"/>
              </a:buClr>
              <a:buFont typeface="Arial"/>
              <a:buNone/>
            </a:pPr>
            <a:r>
              <a:t/>
            </a:r>
            <a:endParaRPr b="1" sz="3200">
              <a:solidFill>
                <a:schemeClr val="dk1"/>
              </a:solidFill>
            </a:endParaRPr>
          </a:p>
          <a:p>
            <a:pPr indent="0" lvl="0" marL="0" marR="0" rtl="0" algn="ctr">
              <a:lnSpc>
                <a:spcPct val="100000"/>
              </a:lnSpc>
              <a:spcBef>
                <a:spcPts val="0"/>
              </a:spcBef>
              <a:spcAft>
                <a:spcPts val="0"/>
              </a:spcAft>
              <a:buClr>
                <a:schemeClr val="dk1"/>
              </a:buClr>
              <a:buSzPct val="25000"/>
              <a:buFont typeface="Arial"/>
              <a:buNone/>
            </a:pPr>
            <a:r>
              <a:rPr b="1" i="1" lang="en-GB" sz="3200" u="none" cap="none" strike="noStrike">
                <a:solidFill>
                  <a:schemeClr val="dk1"/>
                </a:solidFill>
                <a:latin typeface="Arial"/>
                <a:ea typeface="Arial"/>
                <a:cs typeface="Arial"/>
                <a:sym typeface="Arial"/>
              </a:rPr>
              <a:t>Term Time Workshop 201</a:t>
            </a:r>
            <a:r>
              <a:rPr b="1" i="1" lang="en-GB" sz="3200">
                <a:solidFill>
                  <a:schemeClr val="dk1"/>
                </a:solidFill>
              </a:rPr>
              <a:t>5 </a:t>
            </a:r>
            <a:r>
              <a:rPr b="1" i="1" lang="en-GB" sz="3200" u="none" cap="none" strike="noStrike">
                <a:solidFill>
                  <a:schemeClr val="dk1"/>
                </a:solidFill>
                <a:latin typeface="Arial"/>
                <a:ea typeface="Arial"/>
                <a:cs typeface="Arial"/>
                <a:sym typeface="Arial"/>
              </a:rPr>
              <a:t>/ 201</a:t>
            </a:r>
            <a:r>
              <a:rPr b="1" i="1" lang="en-GB" sz="3200">
                <a:solidFill>
                  <a:schemeClr val="dk1"/>
                </a:solidFill>
              </a:rPr>
              <a:t>6</a:t>
            </a:r>
          </a:p>
          <a:p>
            <a:pPr indent="0" lvl="0" marL="0" marR="0" rtl="0" algn="ctr">
              <a:lnSpc>
                <a:spcPct val="100000"/>
              </a:lnSpc>
              <a:spcBef>
                <a:spcPts val="0"/>
              </a:spcBef>
              <a:spcAft>
                <a:spcPts val="0"/>
              </a:spcAft>
              <a:buClr>
                <a:schemeClr val="dk1"/>
              </a:buClr>
              <a:buSzPct val="25000"/>
              <a:buFont typeface="Arial"/>
              <a:buNone/>
            </a:pPr>
            <a:r>
              <a:rPr b="1" i="1" lang="en-GB" sz="3200">
                <a:solidFill>
                  <a:schemeClr val="dk1"/>
                </a:solidFill>
              </a:rPr>
              <a:t>Session One</a:t>
            </a:r>
          </a:p>
          <a:p>
            <a:pPr indent="0" lvl="0" marL="0" marR="0" rtl="0" algn="ctr">
              <a:lnSpc>
                <a:spcPct val="100000"/>
              </a:lnSpc>
              <a:spcBef>
                <a:spcPts val="0"/>
              </a:spcBef>
              <a:spcAft>
                <a:spcPts val="0"/>
              </a:spcAft>
              <a:buClr>
                <a:srgbClr val="000000"/>
              </a:buClr>
              <a:buFont typeface="Arial"/>
              <a:buNone/>
            </a:pPr>
            <a:r>
              <a:t/>
            </a:r>
            <a:endParaRPr b="1" i="1" sz="2000" u="none" cap="none" strike="noStrike">
              <a:solidFill>
                <a:srgbClr val="17365D"/>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1" sz="3600" u="none" cap="none" strike="noStrike">
              <a:solidFill>
                <a:srgbClr val="17365D"/>
              </a:solidFill>
              <a:latin typeface="Arial"/>
              <a:ea typeface="Arial"/>
              <a:cs typeface="Arial"/>
              <a:sym typeface="Arial"/>
            </a:endParaRPr>
          </a:p>
        </p:txBody>
      </p:sp>
      <p:sp>
        <p:nvSpPr>
          <p:cNvPr id="101" name="Shape 101"/>
          <p:cNvSpPr txBox="1"/>
          <p:nvPr/>
        </p:nvSpPr>
        <p:spPr>
          <a:xfrm>
            <a:off x="804333" y="3077178"/>
            <a:ext cx="7772400" cy="19443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Clr>
                <a:srgbClr val="34B1CB"/>
              </a:buClr>
              <a:buFont typeface="Arial"/>
              <a:buNone/>
            </a:pPr>
            <a:r>
              <a:t/>
            </a:r>
            <a:endParaRPr b="0" i="0" sz="2400" u="none" cap="none" strike="noStrike">
              <a:solidFill>
                <a:srgbClr val="585858"/>
              </a:solidFill>
              <a:latin typeface="Rambla"/>
              <a:ea typeface="Rambla"/>
              <a:cs typeface="Rambla"/>
              <a:sym typeface="Rambla"/>
            </a:endParaRPr>
          </a:p>
          <a:p>
            <a:pPr indent="0" lvl="0" marL="0" marR="0" rtl="0" algn="l">
              <a:lnSpc>
                <a:spcPct val="90000"/>
              </a:lnSpc>
              <a:spcBef>
                <a:spcPts val="400"/>
              </a:spcBef>
              <a:spcAft>
                <a:spcPts val="0"/>
              </a:spcAft>
              <a:buClr>
                <a:srgbClr val="34B1CB"/>
              </a:buClr>
              <a:buFont typeface="Arial"/>
              <a:buNone/>
            </a:pPr>
            <a:r>
              <a:t/>
            </a:r>
            <a:endParaRPr b="0" i="0" sz="2400" u="none" cap="none" strike="noStrike">
              <a:solidFill>
                <a:srgbClr val="585858"/>
              </a:solidFill>
              <a:latin typeface="Rambla"/>
              <a:ea typeface="Rambla"/>
              <a:cs typeface="Rambla"/>
              <a:sym typeface="Rambla"/>
            </a:endParaRPr>
          </a:p>
          <a:p>
            <a:pPr indent="0" lvl="0" marL="0" marR="0" rtl="0" algn="l">
              <a:lnSpc>
                <a:spcPct val="90000"/>
              </a:lnSpc>
              <a:spcBef>
                <a:spcPts val="400"/>
              </a:spcBef>
              <a:spcAft>
                <a:spcPts val="0"/>
              </a:spcAft>
              <a:buClr>
                <a:srgbClr val="34B1CB"/>
              </a:buClr>
              <a:buSzPct val="25000"/>
              <a:buFont typeface="Arial"/>
              <a:buNone/>
            </a:pPr>
            <a:r>
              <a:rPr b="0" i="0" lang="en-GB" sz="2400" u="none" cap="none" strike="noStrike">
                <a:solidFill>
                  <a:srgbClr val="585858"/>
                </a:solidFill>
                <a:latin typeface="Rambla"/>
                <a:ea typeface="Rambla"/>
                <a:cs typeface="Rambla"/>
                <a:sym typeface="Rambla"/>
              </a:rPr>
              <a:t>Venue:</a:t>
            </a:r>
          </a:p>
          <a:p>
            <a:pPr indent="0" lvl="0" marL="0" marR="0" rtl="0" algn="l">
              <a:lnSpc>
                <a:spcPct val="90000"/>
              </a:lnSpc>
              <a:spcBef>
                <a:spcPts val="400"/>
              </a:spcBef>
              <a:spcAft>
                <a:spcPts val="0"/>
              </a:spcAft>
              <a:buClr>
                <a:srgbClr val="34B1CB"/>
              </a:buClr>
              <a:buSzPct val="25000"/>
              <a:buFont typeface="Arial"/>
              <a:buNone/>
            </a:pPr>
            <a:r>
              <a:rPr b="0" i="0" lang="en-GB" sz="2400" u="none" cap="none" strike="noStrike">
                <a:solidFill>
                  <a:srgbClr val="585858"/>
                </a:solidFill>
                <a:latin typeface="Rambla"/>
                <a:ea typeface="Rambla"/>
                <a:cs typeface="Rambla"/>
                <a:sym typeface="Rambla"/>
              </a:rPr>
              <a:t>Presenter:</a:t>
            </a:r>
          </a:p>
          <a:p>
            <a:pPr indent="0" lvl="0" marL="0" marR="0" rtl="0" algn="l">
              <a:lnSpc>
                <a:spcPct val="90000"/>
              </a:lnSpc>
              <a:spcBef>
                <a:spcPts val="400"/>
              </a:spcBef>
              <a:spcAft>
                <a:spcPts val="0"/>
              </a:spcAft>
              <a:buClr>
                <a:srgbClr val="34B1CB"/>
              </a:buClr>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pic>
        <p:nvPicPr>
          <p:cNvPr id="102" name="Shape 102"/>
          <p:cNvPicPr preferRelativeResize="0"/>
          <p:nvPr/>
        </p:nvPicPr>
        <p:blipFill rotWithShape="1">
          <a:blip r:embed="rId3">
            <a:alphaModFix/>
          </a:blip>
          <a:srcRect b="0" l="0" r="0" t="0"/>
          <a:stretch/>
        </p:blipFill>
        <p:spPr>
          <a:xfrm>
            <a:off x="1363357" y="5210778"/>
            <a:ext cx="1228199" cy="429899"/>
          </a:xfrm>
          <a:prstGeom prst="rect">
            <a:avLst/>
          </a:prstGeom>
          <a:noFill/>
          <a:ln>
            <a:noFill/>
          </a:ln>
        </p:spPr>
      </p:pic>
      <p:sp>
        <p:nvSpPr>
          <p:cNvPr id="103" name="Shape 103"/>
          <p:cNvSpPr txBox="1"/>
          <p:nvPr/>
        </p:nvSpPr>
        <p:spPr>
          <a:xfrm>
            <a:off x="3235565" y="5210778"/>
            <a:ext cx="5112600" cy="369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Rambla"/>
              <a:buNone/>
            </a:pPr>
            <a:r>
              <a:rPr b="0" i="0" lang="en-GB" sz="1800" u="none" cap="none" strike="noStrike">
                <a:solidFill>
                  <a:srgbClr val="000000"/>
                </a:solidFill>
                <a:latin typeface="Rambla"/>
                <a:ea typeface="Rambla"/>
                <a:cs typeface="Rambla"/>
                <a:sym typeface="Rambla"/>
              </a:rPr>
              <a:t>© PDST Technology in Education 201</a:t>
            </a:r>
            <a:r>
              <a:rPr lang="en-GB" sz="1800">
                <a:latin typeface="Rambla"/>
                <a:ea typeface="Rambla"/>
                <a:cs typeface="Rambla"/>
                <a:sym typeface="Rambla"/>
              </a:rPr>
              <a:t>5</a:t>
            </a:r>
          </a:p>
        </p:txBody>
      </p:sp>
      <p:sp>
        <p:nvSpPr>
          <p:cNvPr id="104" name="Shape 104"/>
          <p:cNvSpPr txBox="1"/>
          <p:nvPr/>
        </p:nvSpPr>
        <p:spPr>
          <a:xfrm>
            <a:off x="1610179" y="5823916"/>
            <a:ext cx="6408599" cy="83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GB" sz="1200" u="none" cap="none" strike="noStrike">
                <a:solidFill>
                  <a:srgbClr val="000000"/>
                </a:solidFill>
                <a:latin typeface="Calibri"/>
                <a:ea typeface="Calibri"/>
                <a:cs typeface="Calibri"/>
                <a:sym typeface="Calibri"/>
              </a:rPr>
              <a:t>This work is made available under the terms of the Creative Commons Attribution Share Alike 3.0 Licence </a:t>
            </a:r>
            <a:r>
              <a:rPr b="0" i="0" lang="en-GB" sz="1200" u="sng" cap="none" strike="noStrike">
                <a:solidFill>
                  <a:schemeClr val="hlink"/>
                </a:solidFill>
                <a:latin typeface="Calibri"/>
                <a:ea typeface="Calibri"/>
                <a:cs typeface="Calibri"/>
                <a:sym typeface="Calibri"/>
                <a:hlinkClick r:id="rId4"/>
              </a:rPr>
              <a:t>http://creativecommons.org/licenses/by-sa/3.0/ie/</a:t>
            </a:r>
            <a:r>
              <a:rPr b="0" i="0" lang="en-GB" sz="1200" u="none" cap="none" strike="noStrike">
                <a:solidFill>
                  <a:schemeClr val="dk1"/>
                </a:solidFill>
                <a:latin typeface="Calibri"/>
                <a:ea typeface="Calibri"/>
                <a:cs typeface="Calibri"/>
                <a:sym typeface="Calibri"/>
              </a:rPr>
              <a:t>. You may use and re-use this material (not including images and logos) free of charge in any format or medium, under the terms of the Creative Commons Attribution Share Alike Licence.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b="8019" l="21866" r="24407" t="14050"/>
          <a:stretch/>
        </p:blipFill>
        <p:spPr>
          <a:xfrm>
            <a:off x="868509" y="864291"/>
            <a:ext cx="7344899" cy="5993700"/>
          </a:xfrm>
          <a:prstGeom prst="rect">
            <a:avLst/>
          </a:prstGeom>
          <a:noFill/>
          <a:ln>
            <a:noFill/>
          </a:ln>
        </p:spPr>
      </p:pic>
      <p:sp>
        <p:nvSpPr>
          <p:cNvPr id="171" name="Shape 171"/>
          <p:cNvSpPr txBox="1"/>
          <p:nvPr/>
        </p:nvSpPr>
        <p:spPr>
          <a:xfrm>
            <a:off x="3112850" y="1655833"/>
            <a:ext cx="3443699" cy="3407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0000"/>
              </a:buClr>
              <a:buSzPct val="25000"/>
              <a:buFont typeface="Arial"/>
              <a:buNone/>
            </a:pPr>
            <a:r>
              <a:rPr b="1" i="0" lang="en-GB" sz="2800" u="none" cap="none" strike="noStrike">
                <a:solidFill>
                  <a:srgbClr val="000000"/>
                </a:solidFill>
                <a:latin typeface="Arial"/>
                <a:ea typeface="Arial"/>
                <a:cs typeface="Arial"/>
                <a:sym typeface="Arial"/>
              </a:rPr>
              <a:t>Getting information off the internet is like taking a drink from a fire hydrant.</a:t>
            </a:r>
          </a:p>
          <a:p>
            <a:pPr indent="0" lvl="0" marL="0" marR="0" rtl="0" algn="ctr">
              <a:lnSpc>
                <a:spcPct val="100000"/>
              </a:lnSpc>
              <a:spcBef>
                <a:spcPts val="0"/>
              </a:spcBef>
              <a:spcAft>
                <a:spcPts val="0"/>
              </a:spcAft>
              <a:buClr>
                <a:srgbClr val="000000"/>
              </a:buClr>
              <a:buSzPct val="25000"/>
              <a:buFont typeface="Arial"/>
              <a:buNone/>
            </a:pPr>
            <a:br>
              <a:rPr b="0" i="0" lang="en-GB" sz="3600" u="none" cap="none" strike="noStrike">
                <a:solidFill>
                  <a:srgbClr val="000000"/>
                </a:solidFill>
                <a:latin typeface="Arial"/>
                <a:ea typeface="Arial"/>
                <a:cs typeface="Arial"/>
                <a:sym typeface="Arial"/>
              </a:rPr>
            </a:br>
            <a:r>
              <a:rPr b="1" i="0" lang="en-GB" sz="2000" u="none" cap="none" strike="noStrike">
                <a:solidFill>
                  <a:srgbClr val="FFFFFF"/>
                </a:solidFill>
                <a:latin typeface="Arial"/>
                <a:ea typeface="Arial"/>
                <a:cs typeface="Arial"/>
                <a:sym typeface="Arial"/>
              </a:rPr>
              <a:t>Mitchell Kapor</a:t>
            </a:r>
            <a:r>
              <a:rPr b="0" i="0" lang="en-GB" sz="2000" u="none" cap="none" strike="noStrike">
                <a:solidFill>
                  <a:srgbClr val="FFFFFF"/>
                </a:solidFill>
                <a:latin typeface="Arial"/>
                <a:ea typeface="Arial"/>
                <a:cs typeface="Arial"/>
                <a:sym typeface="Arial"/>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1038625" y="457200"/>
            <a:ext cx="7648200"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250" u="none" cap="none" strike="noStrike">
                <a:solidFill>
                  <a:srgbClr val="000000"/>
                </a:solidFill>
                <a:latin typeface="Arial"/>
                <a:ea typeface="Arial"/>
                <a:cs typeface="Arial"/>
                <a:sym typeface="Arial"/>
              </a:rPr>
              <a:t>Information Age</a:t>
            </a:r>
            <a:br>
              <a:rPr b="0" i="0" lang="en-GB" sz="3250" u="none" cap="none" strike="noStrike">
                <a:solidFill>
                  <a:srgbClr val="000000"/>
                </a:solidFill>
                <a:latin typeface="Arial"/>
                <a:ea typeface="Arial"/>
                <a:cs typeface="Arial"/>
                <a:sym typeface="Arial"/>
              </a:rPr>
            </a:br>
            <a:r>
              <a:rPr b="0" i="0" lang="en-GB" sz="3250" u="none" cap="none" strike="noStrike">
                <a:solidFill>
                  <a:schemeClr val="dk1"/>
                </a:solidFill>
                <a:latin typeface="Calibri"/>
                <a:ea typeface="Calibri"/>
                <a:cs typeface="Calibri"/>
                <a:sym typeface="Calibri"/>
              </a:rPr>
              <a:t>S</a:t>
            </a:r>
            <a:r>
              <a:rPr b="0" i="0" lang="en-GB" sz="3250" u="none" cap="none" strike="noStrike">
                <a:solidFill>
                  <a:srgbClr val="000000"/>
                </a:solidFill>
                <a:latin typeface="Arial"/>
                <a:ea typeface="Arial"/>
                <a:cs typeface="Arial"/>
                <a:sym typeface="Arial"/>
              </a:rPr>
              <a:t>carcity to </a:t>
            </a:r>
            <a:r>
              <a:rPr b="0" i="0" lang="en-GB" sz="3250" u="none" cap="none" strike="noStrike">
                <a:solidFill>
                  <a:schemeClr val="dk1"/>
                </a:solidFill>
                <a:latin typeface="Calibri"/>
                <a:ea typeface="Calibri"/>
                <a:cs typeface="Calibri"/>
                <a:sym typeface="Calibri"/>
              </a:rPr>
              <a:t>A</a:t>
            </a:r>
            <a:r>
              <a:rPr b="0" i="0" lang="en-GB" sz="3250" u="none" cap="none" strike="noStrike">
                <a:solidFill>
                  <a:srgbClr val="000000"/>
                </a:solidFill>
                <a:latin typeface="Arial"/>
                <a:ea typeface="Arial"/>
                <a:cs typeface="Arial"/>
                <a:sym typeface="Arial"/>
              </a:rPr>
              <a:t>bundance</a:t>
            </a:r>
          </a:p>
        </p:txBody>
      </p:sp>
      <p:pic>
        <p:nvPicPr>
          <p:cNvPr id="178" name="Shape 178"/>
          <p:cNvPicPr preferRelativeResize="0"/>
          <p:nvPr>
            <p:ph idx="1" type="body"/>
          </p:nvPr>
        </p:nvPicPr>
        <p:blipFill rotWithShape="1">
          <a:blip r:embed="rId3">
            <a:alphaModFix/>
          </a:blip>
          <a:srcRect b="0" l="0" r="0" t="0"/>
          <a:stretch/>
        </p:blipFill>
        <p:spPr>
          <a:xfrm>
            <a:off x="1100137" y="2053508"/>
            <a:ext cx="3759300" cy="3676499"/>
          </a:xfrm>
          <a:prstGeom prst="rect">
            <a:avLst/>
          </a:prstGeom>
          <a:noFill/>
          <a:ln>
            <a:noFill/>
          </a:ln>
        </p:spPr>
      </p:pic>
      <p:pic>
        <p:nvPicPr>
          <p:cNvPr id="179" name="Shape 179"/>
          <p:cNvPicPr preferRelativeResize="0"/>
          <p:nvPr>
            <p:ph idx="2" type="body"/>
          </p:nvPr>
        </p:nvPicPr>
        <p:blipFill rotWithShape="1">
          <a:blip r:embed="rId4">
            <a:alphaModFix/>
          </a:blip>
          <a:srcRect b="0" l="0" r="0" t="0"/>
          <a:stretch/>
        </p:blipFill>
        <p:spPr>
          <a:xfrm>
            <a:off x="5148275" y="2053500"/>
            <a:ext cx="3759300" cy="36764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1052425" y="1694875"/>
            <a:ext cx="6838950" cy="4657725"/>
          </a:xfrm>
          <a:prstGeom prst="rect">
            <a:avLst/>
          </a:prstGeom>
          <a:noFill/>
          <a:ln>
            <a:noFill/>
          </a:ln>
        </p:spPr>
      </p:pic>
      <p:sp>
        <p:nvSpPr>
          <p:cNvPr id="185" name="Shape 185"/>
          <p:cNvSpPr txBox="1"/>
          <p:nvPr/>
        </p:nvSpPr>
        <p:spPr>
          <a:xfrm>
            <a:off x="2369900" y="228550"/>
            <a:ext cx="6446400" cy="1691700"/>
          </a:xfrm>
          <a:prstGeom prst="rect">
            <a:avLst/>
          </a:prstGeom>
          <a:noFill/>
          <a:ln>
            <a:noFill/>
          </a:ln>
        </p:spPr>
        <p:txBody>
          <a:bodyPr anchorCtr="0" anchor="ctr" bIns="91425" lIns="91425" rIns="91425" tIns="91425">
            <a:noAutofit/>
          </a:bodyPr>
          <a:lstStyle/>
          <a:p>
            <a:pPr lvl="0" rtl="0">
              <a:spcBef>
                <a:spcPts val="0"/>
              </a:spcBef>
              <a:buNone/>
            </a:pPr>
            <a:r>
              <a:rPr lang="en-GB" sz="3000">
                <a:solidFill>
                  <a:schemeClr val="dk1"/>
                </a:solidFill>
              </a:rPr>
              <a:t>      </a:t>
            </a:r>
            <a:r>
              <a:rPr b="1" lang="en-GB" sz="3000" u="sng">
                <a:solidFill>
                  <a:schemeClr val="hlink"/>
                </a:solidFill>
                <a:hlinkClick r:id="rId4"/>
              </a:rPr>
              <a:t>www.duchas.ie</a:t>
            </a:r>
            <a:r>
              <a:rPr b="1" lang="en-GB" sz="3000">
                <a:solidFill>
                  <a:schemeClr val="dk1"/>
                </a:solidFill>
              </a:rPr>
              <a:t> </a:t>
            </a:r>
          </a:p>
          <a:p>
            <a:pPr lvl="0" rtl="0">
              <a:spcBef>
                <a:spcPts val="0"/>
              </a:spcBef>
              <a:buNone/>
            </a:pPr>
            <a:r>
              <a:rPr lang="en-GB" sz="3000">
                <a:solidFill>
                  <a:schemeClr val="dk1"/>
                </a:solidFill>
              </a:rPr>
              <a:t>The Schools’ Collection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ctrTitle"/>
          </p:nvPr>
        </p:nvSpPr>
        <p:spPr>
          <a:xfrm>
            <a:off x="1121350" y="5882975"/>
            <a:ext cx="7602900" cy="433500"/>
          </a:xfrm>
          <a:prstGeom prst="rect">
            <a:avLst/>
          </a:prstGeom>
        </p:spPr>
        <p:txBody>
          <a:bodyPr anchorCtr="0" anchor="ctr" bIns="91425" lIns="91425" rIns="91425" tIns="91425">
            <a:noAutofit/>
          </a:bodyPr>
          <a:lstStyle/>
          <a:p>
            <a:pPr lvl="0" rtl="0" algn="l">
              <a:spcBef>
                <a:spcPts val="0"/>
              </a:spcBef>
              <a:buNone/>
            </a:pPr>
            <a:r>
              <a:rPr lang="en-GB" u="sng">
                <a:solidFill>
                  <a:schemeClr val="hlink"/>
                </a:solidFill>
                <a:hlinkClick r:id="rId3"/>
              </a:rPr>
              <a:t>http://www.pdsttechnologyineducation.ie/en/Good-Practice/Videos/#96126728</a:t>
            </a:r>
          </a:p>
        </p:txBody>
      </p:sp>
      <p:pic>
        <p:nvPicPr>
          <p:cNvPr id="191" name="Shape 191"/>
          <p:cNvPicPr preferRelativeResize="0"/>
          <p:nvPr/>
        </p:nvPicPr>
        <p:blipFill rotWithShape="1">
          <a:blip r:embed="rId4">
            <a:alphaModFix/>
          </a:blip>
          <a:srcRect b="0" l="0" r="0" t="3278"/>
          <a:stretch/>
        </p:blipFill>
        <p:spPr>
          <a:xfrm>
            <a:off x="1358812" y="2123925"/>
            <a:ext cx="6725735" cy="3541312"/>
          </a:xfrm>
          <a:prstGeom prst="rect">
            <a:avLst/>
          </a:prstGeom>
          <a:noFill/>
          <a:ln>
            <a:noFill/>
          </a:ln>
        </p:spPr>
      </p:pic>
      <p:sp>
        <p:nvSpPr>
          <p:cNvPr id="192" name="Shape 192"/>
          <p:cNvSpPr txBox="1"/>
          <p:nvPr>
            <p:ph type="ctrTitle"/>
          </p:nvPr>
        </p:nvSpPr>
        <p:spPr>
          <a:xfrm>
            <a:off x="1039700" y="788073"/>
            <a:ext cx="6858000" cy="862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1" lang="en-GB" sz="3600">
                <a:solidFill>
                  <a:schemeClr val="dk1"/>
                </a:solidFill>
                <a:latin typeface="Calibri"/>
                <a:ea typeface="Calibri"/>
                <a:cs typeface="Calibri"/>
                <a:sym typeface="Calibri"/>
              </a:rPr>
              <a:t>Scoilnet Overview</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ctrTitle"/>
          </p:nvPr>
        </p:nvSpPr>
        <p:spPr>
          <a:xfrm>
            <a:off x="1389693" y="221169"/>
            <a:ext cx="6858000" cy="11763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1" i="0" lang="en-GB" sz="3600" u="none" cap="none" strike="noStrike">
                <a:solidFill>
                  <a:schemeClr val="dk1"/>
                </a:solidFill>
                <a:latin typeface="Calibri"/>
                <a:ea typeface="Calibri"/>
                <a:cs typeface="Calibri"/>
                <a:sym typeface="Calibri"/>
              </a:rPr>
              <a:t>Use Scoilnet to:</a:t>
            </a:r>
          </a:p>
        </p:txBody>
      </p:sp>
      <p:sp>
        <p:nvSpPr>
          <p:cNvPr id="198" name="Shape 198"/>
          <p:cNvSpPr txBox="1"/>
          <p:nvPr>
            <p:ph idx="1" type="subTitle"/>
          </p:nvPr>
        </p:nvSpPr>
        <p:spPr>
          <a:xfrm>
            <a:off x="616850" y="1545525"/>
            <a:ext cx="8037900" cy="47760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Arial"/>
              <a:buNone/>
            </a:pPr>
            <a:r>
              <a:t/>
            </a:r>
            <a:endParaRPr b="0" i="0" sz="2000" u="none" cap="none" strike="noStrike">
              <a:solidFill>
                <a:schemeClr val="dk1"/>
              </a:solidFill>
              <a:latin typeface="Calibri"/>
              <a:ea typeface="Calibri"/>
              <a:cs typeface="Calibri"/>
              <a:sym typeface="Calibri"/>
            </a:endParaRPr>
          </a:p>
          <a:p>
            <a:pPr indent="-406400" lvl="0" marL="457200" marR="0" rtl="0" algn="l">
              <a:lnSpc>
                <a:spcPct val="90000"/>
              </a:lnSpc>
              <a:spcBef>
                <a:spcPts val="1000"/>
              </a:spcBef>
              <a:buClr>
                <a:srgbClr val="000000"/>
              </a:buClr>
              <a:buSzPct val="100000"/>
              <a:buFont typeface="Calibri"/>
              <a:buAutoNum type="arabicPeriod"/>
            </a:pPr>
            <a:r>
              <a:rPr b="1" i="0" lang="en-GB" sz="2400" u="none" cap="none" strike="noStrike">
                <a:latin typeface="Calibri"/>
                <a:ea typeface="Calibri"/>
                <a:cs typeface="Calibri"/>
                <a:sym typeface="Calibri"/>
              </a:rPr>
              <a:t>Find 11,000 + resources </a:t>
            </a:r>
            <a:r>
              <a:rPr b="0" i="0" lang="en-GB" sz="2400" u="none" cap="none" strike="noStrike">
                <a:latin typeface="Calibri"/>
                <a:ea typeface="Calibri"/>
                <a:cs typeface="Calibri"/>
                <a:sym typeface="Calibri"/>
              </a:rPr>
              <a:t>reviewed and mapped to the curriculum by teachers</a:t>
            </a:r>
          </a:p>
          <a:p>
            <a:pPr indent="-406400" lvl="0" marL="457200" marR="0" rtl="0" algn="l">
              <a:lnSpc>
                <a:spcPct val="90000"/>
              </a:lnSpc>
              <a:spcBef>
                <a:spcPts val="1000"/>
              </a:spcBef>
              <a:buClr>
                <a:srgbClr val="000000"/>
              </a:buClr>
              <a:buSzPct val="100000"/>
              <a:buFont typeface="Calibri"/>
              <a:buAutoNum type="arabicPeriod"/>
            </a:pPr>
            <a:r>
              <a:rPr b="1" i="0" lang="en-GB" sz="2400" u="none" cap="none" strike="noStrike">
                <a:latin typeface="Calibri"/>
                <a:ea typeface="Calibri"/>
                <a:cs typeface="Calibri"/>
                <a:sym typeface="Calibri"/>
              </a:rPr>
              <a:t>Upload and share resources</a:t>
            </a:r>
            <a:r>
              <a:rPr b="0" i="0" lang="en-GB" sz="2400" u="none" cap="none" strike="noStrike">
                <a:latin typeface="Calibri"/>
                <a:ea typeface="Calibri"/>
                <a:cs typeface="Calibri"/>
                <a:sym typeface="Calibri"/>
              </a:rPr>
              <a:t> you</a:t>
            </a:r>
            <a:r>
              <a:rPr lang="en-GB" sz="2400">
                <a:latin typeface="Calibri"/>
                <a:ea typeface="Calibri"/>
                <a:cs typeface="Calibri"/>
                <a:sym typeface="Calibri"/>
              </a:rPr>
              <a:t> ha</a:t>
            </a:r>
            <a:r>
              <a:rPr b="0" i="0" lang="en-GB" sz="2400" u="none" cap="none" strike="noStrike">
                <a:latin typeface="Calibri"/>
                <a:ea typeface="Calibri"/>
                <a:cs typeface="Calibri"/>
                <a:sym typeface="Calibri"/>
              </a:rPr>
              <a:t>ve created or found, supporting peers in curriculum delivery</a:t>
            </a:r>
          </a:p>
          <a:p>
            <a:pPr indent="-406400" lvl="0" marL="457200" marR="0" rtl="0" algn="l">
              <a:lnSpc>
                <a:spcPct val="90000"/>
              </a:lnSpc>
              <a:spcBef>
                <a:spcPts val="1000"/>
              </a:spcBef>
              <a:buClr>
                <a:srgbClr val="000000"/>
              </a:buClr>
              <a:buSzPct val="100000"/>
              <a:buFont typeface="Calibri"/>
              <a:buAutoNum type="arabicPeriod"/>
            </a:pPr>
            <a:r>
              <a:rPr b="1" i="0" lang="en-GB" sz="2400" u="none" cap="none" strike="noStrike">
                <a:latin typeface="Calibri"/>
                <a:ea typeface="Calibri"/>
                <a:cs typeface="Calibri"/>
                <a:sym typeface="Calibri"/>
              </a:rPr>
              <a:t>Create Learning Paths </a:t>
            </a:r>
            <a:r>
              <a:rPr b="0" i="0" lang="en-GB" sz="2400" u="none" cap="none" strike="noStrike">
                <a:latin typeface="Calibri"/>
                <a:ea typeface="Calibri"/>
                <a:cs typeface="Calibri"/>
                <a:sym typeface="Calibri"/>
              </a:rPr>
              <a:t>as a means of grouping and forming collections of resources</a:t>
            </a:r>
          </a:p>
          <a:p>
            <a:pPr indent="-406400" lvl="0" marL="457200" marR="0" rtl="0" algn="l">
              <a:lnSpc>
                <a:spcPct val="90000"/>
              </a:lnSpc>
              <a:spcBef>
                <a:spcPts val="1000"/>
              </a:spcBef>
              <a:buClr>
                <a:srgbClr val="000000"/>
              </a:buClr>
              <a:buSzPct val="100000"/>
              <a:buFont typeface="Calibri"/>
              <a:buAutoNum type="arabicPeriod"/>
            </a:pPr>
            <a:r>
              <a:rPr b="1" i="0" lang="en-GB" sz="2400" u="none" cap="none" strike="noStrike">
                <a:latin typeface="Calibri"/>
                <a:ea typeface="Calibri"/>
                <a:cs typeface="Calibri"/>
                <a:sym typeface="Calibri"/>
              </a:rPr>
              <a:t>Include the Scoilnet API</a:t>
            </a:r>
            <a:r>
              <a:rPr b="0" i="0" lang="en-GB" sz="2400" u="none" cap="none" strike="noStrike">
                <a:latin typeface="Calibri"/>
                <a:ea typeface="Calibri"/>
                <a:cs typeface="Calibri"/>
                <a:sym typeface="Calibri"/>
              </a:rPr>
              <a:t> on your site to enable a Scoilnet search from within your site</a:t>
            </a:r>
          </a:p>
          <a:p>
            <a:pPr indent="-406400" lvl="0" marL="457200" marR="0" rtl="0" algn="l">
              <a:lnSpc>
                <a:spcPct val="90000"/>
              </a:lnSpc>
              <a:spcBef>
                <a:spcPts val="1000"/>
              </a:spcBef>
              <a:buClr>
                <a:srgbClr val="000000"/>
              </a:buClr>
              <a:buSzPct val="100000"/>
              <a:buFont typeface="Calibri"/>
              <a:buAutoNum type="arabicPeriod"/>
            </a:pPr>
            <a:r>
              <a:rPr b="1" i="0" lang="en-GB" sz="2400" u="none" cap="none" strike="noStrike">
                <a:latin typeface="Calibri"/>
                <a:ea typeface="Calibri"/>
                <a:cs typeface="Calibri"/>
                <a:sym typeface="Calibri"/>
              </a:rPr>
              <a:t>Access Britannica </a:t>
            </a:r>
            <a:r>
              <a:rPr b="0" i="0" lang="en-GB" sz="2400" u="none" cap="none" strike="noStrike">
                <a:latin typeface="Calibri"/>
                <a:ea typeface="Calibri"/>
                <a:cs typeface="Calibri"/>
                <a:sym typeface="Calibri"/>
              </a:rPr>
              <a:t>for trustworthy and quality multimedia content.</a:t>
            </a:r>
          </a:p>
        </p:txBody>
      </p:sp>
      <p:pic>
        <p:nvPicPr>
          <p:cNvPr id="199" name="Shape 199"/>
          <p:cNvPicPr preferRelativeResize="0"/>
          <p:nvPr/>
        </p:nvPicPr>
        <p:blipFill rotWithShape="1">
          <a:blip r:embed="rId3">
            <a:alphaModFix/>
          </a:blip>
          <a:srcRect b="0" l="0" r="0" t="0"/>
          <a:stretch/>
        </p:blipFill>
        <p:spPr>
          <a:xfrm>
            <a:off x="0" y="0"/>
            <a:ext cx="2864700" cy="8667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idx="1" type="body"/>
          </p:nvPr>
        </p:nvSpPr>
        <p:spPr>
          <a:xfrm>
            <a:off x="457200" y="1165950"/>
            <a:ext cx="8229600" cy="4526100"/>
          </a:xfrm>
          <a:prstGeom prst="rect">
            <a:avLst/>
          </a:prstGeom>
        </p:spPr>
        <p:txBody>
          <a:bodyPr anchorCtr="0" anchor="t" bIns="91425" lIns="91425" rIns="91425" tIns="91425">
            <a:noAutofit/>
          </a:bodyPr>
          <a:lstStyle/>
          <a:p>
            <a:pPr indent="-69850" lvl="0" marL="0" rtl="0">
              <a:spcBef>
                <a:spcPts val="0"/>
              </a:spcBef>
              <a:buClr>
                <a:schemeClr val="dk1"/>
              </a:buClr>
              <a:buSzPct val="36666"/>
              <a:buFont typeface="Arial"/>
              <a:buNone/>
            </a:pPr>
            <a:r>
              <a:rPr lang="en-GB" sz="3000"/>
              <a:t>“We no longer need an education system that helps students simply remember facts and figures. We need them to be </a:t>
            </a:r>
            <a:r>
              <a:rPr b="1" lang="en-GB" sz="3000"/>
              <a:t>critical consumers of information….</a:t>
            </a:r>
            <a:r>
              <a:rPr lang="en-GB" sz="3000"/>
              <a:t>  </a:t>
            </a:r>
          </a:p>
          <a:p>
            <a:pPr indent="-69850" lvl="0" marL="0" rtl="0">
              <a:spcBef>
                <a:spcPts val="0"/>
              </a:spcBef>
              <a:buClr>
                <a:schemeClr val="dk1"/>
              </a:buClr>
              <a:buSzPct val="36666"/>
              <a:buFont typeface="Arial"/>
              <a:buNone/>
            </a:pPr>
            <a:r>
              <a:t/>
            </a:r>
            <a:endParaRPr sz="3000"/>
          </a:p>
          <a:p>
            <a:pPr indent="-69850" lvl="0" marL="0" rtl="0">
              <a:spcBef>
                <a:spcPts val="0"/>
              </a:spcBef>
              <a:buClr>
                <a:schemeClr val="dk1"/>
              </a:buClr>
              <a:buSzPct val="36666"/>
              <a:buFont typeface="Arial"/>
              <a:buNone/>
            </a:pPr>
            <a:r>
              <a:rPr lang="en-GB" sz="3000"/>
              <a:t>As consumers of information via technology we need to be able to find out how to do things without direct instruction; to find an answer to a question using a tablet computer or other mobile device.”</a:t>
            </a:r>
          </a:p>
          <a:p>
            <a:pPr indent="-69850" lvl="0" marL="0" rtl="0">
              <a:spcBef>
                <a:spcPts val="0"/>
              </a:spcBef>
              <a:buClr>
                <a:schemeClr val="dk1"/>
              </a:buClr>
              <a:buSzPct val="36666"/>
              <a:buFont typeface="Arial"/>
              <a:buNone/>
            </a:pPr>
            <a:r>
              <a:t/>
            </a:r>
            <a:endParaRPr sz="3000"/>
          </a:p>
          <a:p>
            <a:pPr indent="-69850" lvl="0" marL="0" rtl="0">
              <a:spcBef>
                <a:spcPts val="0"/>
              </a:spcBef>
              <a:buClr>
                <a:schemeClr val="dk1"/>
              </a:buClr>
              <a:buSzPct val="91666"/>
              <a:buFont typeface="Arial"/>
              <a:buNone/>
            </a:pPr>
            <a:r>
              <a:rPr lang="en-GB" sz="1200"/>
              <a:t>Patrick Griffin (2012)</a:t>
            </a:r>
          </a:p>
          <a:p>
            <a:pPr indent="-69850" lvl="0" marL="0" rtl="0">
              <a:lnSpc>
                <a:spcPct val="168750"/>
              </a:lnSpc>
              <a:spcBef>
                <a:spcPts val="0"/>
              </a:spcBef>
              <a:buClr>
                <a:schemeClr val="dk1"/>
              </a:buClr>
              <a:buSzPct val="91666"/>
              <a:buFont typeface="Arial"/>
              <a:buNone/>
            </a:pPr>
            <a:r>
              <a:rPr i="1" lang="en-GB" sz="1200"/>
              <a:t>Chair of Education (assessment) Melbourne Graduate School of Education at University of Melbourne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699443" y="548679"/>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GB" sz="4400" u="none" cap="none" strike="noStrike">
                <a:solidFill>
                  <a:schemeClr val="dk1"/>
                </a:solidFill>
                <a:latin typeface="Calibri"/>
                <a:ea typeface="Calibri"/>
                <a:cs typeface="Calibri"/>
                <a:sym typeface="Calibri"/>
              </a:rPr>
              <a:t>Encyclopedia Britannica</a:t>
            </a:r>
          </a:p>
        </p:txBody>
      </p:sp>
      <p:pic>
        <p:nvPicPr>
          <p:cNvPr id="210" name="Shape 210"/>
          <p:cNvPicPr preferRelativeResize="0"/>
          <p:nvPr/>
        </p:nvPicPr>
        <p:blipFill rotWithShape="1">
          <a:blip r:embed="rId3">
            <a:alphaModFix/>
          </a:blip>
          <a:srcRect b="10313" l="0" r="0" t="20371"/>
          <a:stretch/>
        </p:blipFill>
        <p:spPr>
          <a:xfrm>
            <a:off x="5805075" y="2550712"/>
            <a:ext cx="2958300" cy="2006700"/>
          </a:xfrm>
          <a:prstGeom prst="roundRect">
            <a:avLst>
              <a:gd fmla="val 8594" name="adj"/>
            </a:avLst>
          </a:prstGeom>
          <a:solidFill>
            <a:srgbClr val="EEEEEE"/>
          </a:solidFill>
          <a:ln>
            <a:noFill/>
          </a:ln>
        </p:spPr>
      </p:pic>
      <p:sp>
        <p:nvSpPr>
          <p:cNvPr id="211" name="Shape 211"/>
          <p:cNvSpPr txBox="1"/>
          <p:nvPr/>
        </p:nvSpPr>
        <p:spPr>
          <a:xfrm>
            <a:off x="157052" y="1902440"/>
            <a:ext cx="8478899" cy="22466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GB" sz="2400" u="none" cap="none" strike="noStrike">
                <a:solidFill>
                  <a:srgbClr val="000000"/>
                </a:solidFill>
                <a:latin typeface="Calibri"/>
                <a:ea typeface="Calibri"/>
                <a:cs typeface="Calibri"/>
                <a:sym typeface="Calibri"/>
              </a:rPr>
              <a:t>The three levels of learning in Britannica School</a:t>
            </a:r>
          </a:p>
          <a:p>
            <a:pPr indent="0" lvl="0" marL="0" marR="0" rtl="0" algn="l">
              <a:spcBef>
                <a:spcPts val="0"/>
              </a:spcBef>
              <a:spcAft>
                <a:spcPts val="0"/>
              </a:spcAft>
              <a:buNone/>
            </a:pPr>
            <a:r>
              <a:t/>
            </a:r>
            <a:endParaRPr b="1" i="0" sz="2400" u="none" cap="none" strike="noStrike">
              <a:solidFill>
                <a:srgbClr val="000000"/>
              </a:solidFill>
              <a:latin typeface="Calibri"/>
              <a:ea typeface="Calibri"/>
              <a:cs typeface="Calibri"/>
              <a:sym typeface="Calibri"/>
            </a:endParaRPr>
          </a:p>
          <a:p>
            <a:pPr indent="-260350" lvl="0" marL="28575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Foundation</a:t>
            </a:r>
          </a:p>
          <a:p>
            <a:pPr lvl="0" marR="0" rtl="0" algn="l">
              <a:spcBef>
                <a:spcPts val="0"/>
              </a:spcBef>
              <a:spcAft>
                <a:spcPts val="0"/>
              </a:spcAft>
              <a:buNone/>
            </a:pPr>
            <a:r>
              <a:t/>
            </a:r>
            <a:endParaRPr sz="2400">
              <a:latin typeface="Calibri"/>
              <a:ea typeface="Calibri"/>
              <a:cs typeface="Calibri"/>
              <a:sym typeface="Calibri"/>
            </a:endParaRPr>
          </a:p>
          <a:p>
            <a:pPr indent="-260350" lvl="0" marL="28575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Intermediate </a:t>
            </a:r>
          </a:p>
          <a:p>
            <a:pPr lvl="0" marR="0" rtl="0" algn="l">
              <a:spcBef>
                <a:spcPts val="0"/>
              </a:spcBef>
              <a:spcAft>
                <a:spcPts val="0"/>
              </a:spcAft>
              <a:buNone/>
            </a:pPr>
            <a:r>
              <a:t/>
            </a:r>
            <a:endParaRPr sz="2400">
              <a:latin typeface="Calibri"/>
              <a:ea typeface="Calibri"/>
              <a:cs typeface="Calibri"/>
              <a:sym typeface="Calibri"/>
            </a:endParaRPr>
          </a:p>
          <a:p>
            <a:pPr indent="-260350" lvl="0" marL="28575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Advanced</a:t>
            </a:r>
          </a:p>
          <a:p>
            <a:pPr lvl="0" marR="0" rtl="0" algn="l">
              <a:spcBef>
                <a:spcPts val="0"/>
              </a:spcBef>
              <a:spcAft>
                <a:spcPts val="0"/>
              </a:spcAft>
              <a:buNone/>
            </a:pPr>
            <a:r>
              <a:t/>
            </a:r>
            <a:endParaRPr sz="2800">
              <a:latin typeface="Calibri"/>
              <a:ea typeface="Calibri"/>
              <a:cs typeface="Calibri"/>
              <a:sym typeface="Calibri"/>
            </a:endParaRPr>
          </a:p>
          <a:p>
            <a:pPr lvl="0" marR="0" rtl="0" algn="l">
              <a:spcBef>
                <a:spcPts val="0"/>
              </a:spcBef>
              <a:spcAft>
                <a:spcPts val="0"/>
              </a:spcAft>
              <a:buNone/>
            </a:pPr>
            <a:r>
              <a:t/>
            </a:r>
            <a:endParaRPr sz="2800">
              <a:latin typeface="Calibri"/>
              <a:ea typeface="Calibri"/>
              <a:cs typeface="Calibri"/>
              <a:sym typeface="Calibri"/>
            </a:endParaRPr>
          </a:p>
          <a:p>
            <a:pPr indent="-260350" lvl="0" marL="285750" marR="0" rtl="0" algn="l">
              <a:spcBef>
                <a:spcPts val="0"/>
              </a:spcBef>
              <a:spcAft>
                <a:spcPts val="0"/>
              </a:spcAft>
              <a:buClr>
                <a:srgbClr val="000000"/>
              </a:buClr>
              <a:buSzPct val="100000"/>
              <a:buFont typeface="Calibri"/>
              <a:buChar char="•"/>
            </a:pPr>
            <a:r>
              <a:rPr b="1" lang="en-GB" sz="2400">
                <a:latin typeface="Calibri"/>
                <a:ea typeface="Calibri"/>
                <a:cs typeface="Calibri"/>
                <a:sym typeface="Calibri"/>
              </a:rPr>
              <a:t>Group Task</a:t>
            </a:r>
            <a:r>
              <a:rPr lang="en-GB" sz="2400">
                <a:latin typeface="Calibri"/>
                <a:ea typeface="Calibri"/>
                <a:cs typeface="Calibri"/>
                <a:sym typeface="Calibri"/>
              </a:rPr>
              <a:t>: Using </a:t>
            </a:r>
            <a:r>
              <a:rPr lang="en-GB" sz="2400" u="sng">
                <a:solidFill>
                  <a:schemeClr val="hlink"/>
                </a:solidFill>
                <a:latin typeface="Calibri"/>
                <a:ea typeface="Calibri"/>
                <a:cs typeface="Calibri"/>
                <a:sym typeface="Calibri"/>
                <a:hlinkClick r:id="rId4"/>
              </a:rPr>
              <a:t>Britannica School Foundation Level</a:t>
            </a:r>
            <a:r>
              <a:rPr lang="en-GB" sz="2400">
                <a:latin typeface="Calibri"/>
                <a:ea typeface="Calibri"/>
                <a:cs typeface="Calibri"/>
                <a:sym typeface="Calibri"/>
              </a:rPr>
              <a:t> perform a search for Nelson Mandela. Can you read this article at three different levels of difficulty?</a:t>
            </a:r>
          </a:p>
        </p:txBody>
      </p:sp>
      <p:pic>
        <p:nvPicPr>
          <p:cNvPr id="212" name="Shape 212"/>
          <p:cNvPicPr preferRelativeResize="0"/>
          <p:nvPr/>
        </p:nvPicPr>
        <p:blipFill>
          <a:blip r:embed="rId5">
            <a:alphaModFix/>
          </a:blip>
          <a:stretch>
            <a:fillRect/>
          </a:stretch>
        </p:blipFill>
        <p:spPr>
          <a:xfrm>
            <a:off x="2783175" y="2550725"/>
            <a:ext cx="2804350" cy="20067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1176700" y="690050"/>
            <a:ext cx="66161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4400" u="none" cap="none" strike="noStrike">
                <a:solidFill>
                  <a:schemeClr val="dk1"/>
                </a:solidFill>
                <a:latin typeface="Calibri"/>
                <a:ea typeface="Calibri"/>
                <a:cs typeface="Calibri"/>
                <a:sym typeface="Calibri"/>
              </a:rPr>
              <a:t>Britannica School</a:t>
            </a:r>
          </a:p>
          <a:p>
            <a:pPr indent="0" lvl="0" marL="0" marR="0" rtl="0" algn="ctr">
              <a:spcBef>
                <a:spcPts val="0"/>
              </a:spcBef>
              <a:buClr>
                <a:schemeClr val="dk1"/>
              </a:buClr>
              <a:buSzPct val="25000"/>
              <a:buFont typeface="Calibri"/>
              <a:buNone/>
            </a:pPr>
            <a:r>
              <a:rPr lang="en-GB" sz="3000">
                <a:solidFill>
                  <a:schemeClr val="dk1"/>
                </a:solidFill>
                <a:latin typeface="Calibri"/>
                <a:ea typeface="Calibri"/>
                <a:cs typeface="Calibri"/>
                <a:sym typeface="Calibri"/>
              </a:rPr>
              <a:t>Key</a:t>
            </a:r>
            <a:r>
              <a:rPr i="0" lang="en-GB" sz="3000" u="none" cap="none" strike="noStrike">
                <a:solidFill>
                  <a:schemeClr val="dk1"/>
                </a:solidFill>
                <a:latin typeface="Calibri"/>
                <a:ea typeface="Calibri"/>
                <a:cs typeface="Calibri"/>
                <a:sym typeface="Calibri"/>
              </a:rPr>
              <a:t> Classr</a:t>
            </a:r>
            <a:r>
              <a:rPr lang="en-GB" sz="3000">
                <a:solidFill>
                  <a:schemeClr val="dk1"/>
                </a:solidFill>
                <a:latin typeface="Calibri"/>
                <a:ea typeface="Calibri"/>
                <a:cs typeface="Calibri"/>
                <a:sym typeface="Calibri"/>
              </a:rPr>
              <a:t>oom </a:t>
            </a:r>
            <a:r>
              <a:rPr i="0" lang="en-GB" sz="3000" u="none" cap="none" strike="noStrike">
                <a:solidFill>
                  <a:schemeClr val="dk1"/>
                </a:solidFill>
                <a:latin typeface="Calibri"/>
                <a:ea typeface="Calibri"/>
                <a:cs typeface="Calibri"/>
                <a:sym typeface="Calibri"/>
              </a:rPr>
              <a:t>Features</a:t>
            </a:r>
          </a:p>
        </p:txBody>
      </p:sp>
      <p:sp>
        <p:nvSpPr>
          <p:cNvPr id="218" name="Shape 218"/>
          <p:cNvSpPr txBox="1"/>
          <p:nvPr/>
        </p:nvSpPr>
        <p:spPr>
          <a:xfrm>
            <a:off x="200975" y="1646250"/>
            <a:ext cx="5213400" cy="42086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i="0" sz="2400" u="sng" cap="none" strike="noStrike">
              <a:solidFill>
                <a:srgbClr val="000000"/>
              </a:solidFill>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Read Aloud</a:t>
            </a:r>
          </a:p>
          <a:p>
            <a:pPr lvl="0" marR="0" rtl="0" algn="l">
              <a:spcBef>
                <a:spcPts val="0"/>
              </a:spcBef>
              <a:spcAft>
                <a:spcPts val="0"/>
              </a:spcAft>
              <a:buNone/>
            </a:pPr>
            <a:r>
              <a:t/>
            </a:r>
            <a:endParaRPr sz="2400">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Decrease / Increase Font</a:t>
            </a:r>
          </a:p>
          <a:p>
            <a:pPr lvl="0" marR="0" rtl="0" algn="l">
              <a:spcBef>
                <a:spcPts val="0"/>
              </a:spcBef>
              <a:spcAft>
                <a:spcPts val="0"/>
              </a:spcAft>
              <a:buNone/>
            </a:pPr>
            <a:r>
              <a:t/>
            </a:r>
            <a:endParaRPr sz="2400">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lang="en-GB" sz="2400">
                <a:latin typeface="Calibri"/>
                <a:ea typeface="Calibri"/>
                <a:cs typeface="Calibri"/>
                <a:sym typeface="Calibri"/>
              </a:rPr>
              <a:t>‘Select’ ‘Define’ Feature</a:t>
            </a:r>
          </a:p>
          <a:p>
            <a:pPr lvl="0" marR="0" rtl="0" algn="l">
              <a:spcBef>
                <a:spcPts val="0"/>
              </a:spcBef>
              <a:spcAft>
                <a:spcPts val="0"/>
              </a:spcAft>
              <a:buNone/>
            </a:pPr>
            <a:r>
              <a:t/>
            </a:r>
            <a:endParaRPr sz="2400">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lang="en-GB" sz="2400">
                <a:latin typeface="Calibri"/>
                <a:ea typeface="Calibri"/>
                <a:cs typeface="Calibri"/>
                <a:sym typeface="Calibri"/>
              </a:rPr>
              <a:t>Adjust </a:t>
            </a:r>
            <a:r>
              <a:rPr i="0" lang="en-GB" sz="2400" u="none" cap="none" strike="noStrike">
                <a:solidFill>
                  <a:srgbClr val="000000"/>
                </a:solidFill>
                <a:latin typeface="Calibri"/>
                <a:ea typeface="Calibri"/>
                <a:cs typeface="Calibri"/>
                <a:sym typeface="Calibri"/>
              </a:rPr>
              <a:t>Reading Level</a:t>
            </a:r>
          </a:p>
          <a:p>
            <a:pPr lvl="0" marR="0" rtl="0" algn="l">
              <a:spcBef>
                <a:spcPts val="0"/>
              </a:spcBef>
              <a:spcAft>
                <a:spcPts val="0"/>
              </a:spcAft>
              <a:buNone/>
            </a:pPr>
            <a:r>
              <a:t/>
            </a:r>
            <a:endParaRPr sz="2400">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lang="en-GB" sz="2400">
                <a:latin typeface="Calibri"/>
                <a:ea typeface="Calibri"/>
                <a:cs typeface="Calibri"/>
                <a:sym typeface="Calibri"/>
              </a:rPr>
              <a:t>Related Reading </a:t>
            </a:r>
          </a:p>
          <a:p>
            <a:pPr lvl="0" marR="0" rtl="0" algn="l">
              <a:spcBef>
                <a:spcPts val="0"/>
              </a:spcBef>
              <a:spcAft>
                <a:spcPts val="0"/>
              </a:spcAft>
              <a:buNone/>
            </a:pPr>
            <a:r>
              <a:t/>
            </a:r>
            <a:endParaRPr sz="2400">
              <a:latin typeface="Calibri"/>
              <a:ea typeface="Calibri"/>
              <a:cs typeface="Calibri"/>
              <a:sym typeface="Calibri"/>
            </a:endParaRPr>
          </a:p>
          <a:p>
            <a:pPr indent="-342900" lvl="0" marL="342900" marR="0" rtl="0" algn="l">
              <a:spcBef>
                <a:spcPts val="0"/>
              </a:spcBef>
              <a:spcAft>
                <a:spcPts val="0"/>
              </a:spcAft>
              <a:buClr>
                <a:srgbClr val="000000"/>
              </a:buClr>
              <a:buSzPct val="100000"/>
              <a:buFont typeface="Calibri"/>
              <a:buChar char="•"/>
            </a:pPr>
            <a:r>
              <a:rPr i="0" lang="en-GB" sz="2400" u="none" cap="none" strike="noStrike">
                <a:solidFill>
                  <a:srgbClr val="000000"/>
                </a:solidFill>
                <a:latin typeface="Calibri"/>
                <a:ea typeface="Calibri"/>
                <a:cs typeface="Calibri"/>
                <a:sym typeface="Calibri"/>
              </a:rPr>
              <a:t>Teacher Page - Irish Curriculum Link</a:t>
            </a:r>
          </a:p>
        </p:txBody>
      </p:sp>
      <p:pic>
        <p:nvPicPr>
          <p:cNvPr id="219" name="Shape 219"/>
          <p:cNvPicPr preferRelativeResize="0"/>
          <p:nvPr/>
        </p:nvPicPr>
        <p:blipFill>
          <a:blip r:embed="rId3">
            <a:alphaModFix/>
          </a:blip>
          <a:stretch>
            <a:fillRect/>
          </a:stretch>
        </p:blipFill>
        <p:spPr>
          <a:xfrm>
            <a:off x="4982512" y="2225987"/>
            <a:ext cx="3476625" cy="2619375"/>
          </a:xfrm>
          <a:prstGeom prst="rect">
            <a:avLst/>
          </a:prstGeom>
          <a:noFill/>
          <a:ln>
            <a:noFill/>
          </a:ln>
        </p:spPr>
      </p:pic>
      <p:sp>
        <p:nvSpPr>
          <p:cNvPr id="220" name="Shape 220"/>
          <p:cNvSpPr txBox="1"/>
          <p:nvPr/>
        </p:nvSpPr>
        <p:spPr>
          <a:xfrm>
            <a:off x="5486425" y="5120650"/>
            <a:ext cx="2743199" cy="457200"/>
          </a:xfrm>
          <a:prstGeom prst="rect">
            <a:avLst/>
          </a:prstGeom>
          <a:noFill/>
          <a:ln>
            <a:noFill/>
          </a:ln>
        </p:spPr>
        <p:txBody>
          <a:bodyPr anchorCtr="0" anchor="t" bIns="91425" lIns="91425" rIns="91425" tIns="91425">
            <a:noAutofit/>
          </a:bodyPr>
          <a:lstStyle/>
          <a:p>
            <a:pPr lvl="0" rtl="0">
              <a:spcBef>
                <a:spcPts val="0"/>
              </a:spcBef>
              <a:buNone/>
            </a:pPr>
            <a:r>
              <a:rPr lang="en-GB" u="sng">
                <a:solidFill>
                  <a:schemeClr val="hlink"/>
                </a:solidFill>
                <a:hlinkClick r:id="rId4"/>
              </a:rPr>
              <a:t>http://school.eb.co.uk/levels</a:t>
            </a:r>
            <a:r>
              <a:rPr lang="en-GB"/>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2222750" y="457200"/>
            <a:ext cx="5522999"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3000" u="none" cap="none" strike="noStrike">
                <a:solidFill>
                  <a:schemeClr val="dk1"/>
                </a:solidFill>
              </a:rPr>
              <a:t>Britannica School</a:t>
            </a:r>
          </a:p>
          <a:p>
            <a:pPr indent="0" lvl="0" marL="0" marR="0" rtl="0" algn="ctr">
              <a:spcBef>
                <a:spcPts val="0"/>
              </a:spcBef>
              <a:buClr>
                <a:schemeClr val="dk1"/>
              </a:buClr>
              <a:buSzPct val="25000"/>
              <a:buFont typeface="Calibri"/>
              <a:buNone/>
            </a:pPr>
            <a:r>
              <a:rPr i="0" lang="en-GB" sz="2400" u="none" cap="none" strike="noStrike">
                <a:solidFill>
                  <a:schemeClr val="dk1"/>
                </a:solidFill>
              </a:rPr>
              <a:t>Classroom </a:t>
            </a:r>
            <a:r>
              <a:rPr lang="en-GB" sz="2400">
                <a:solidFill>
                  <a:schemeClr val="dk1"/>
                </a:solidFill>
              </a:rPr>
              <a:t>Application</a:t>
            </a:r>
          </a:p>
        </p:txBody>
      </p:sp>
      <p:sp>
        <p:nvSpPr>
          <p:cNvPr id="226" name="Shape 226"/>
          <p:cNvSpPr txBox="1"/>
          <p:nvPr>
            <p:ph idx="1" type="body"/>
          </p:nvPr>
        </p:nvSpPr>
        <p:spPr>
          <a:xfrm>
            <a:off x="457200" y="1981200"/>
            <a:ext cx="8229600" cy="45261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None/>
            </a:pPr>
            <a:r>
              <a:rPr b="1" i="0" lang="en-GB" sz="2400" cap="none" strike="noStrike">
                <a:solidFill>
                  <a:schemeClr val="dk1"/>
                </a:solidFill>
              </a:rPr>
              <a:t>Suggested Usage</a:t>
            </a:r>
          </a:p>
          <a:p>
            <a:pPr indent="0" lvl="0" marL="0" marR="0" rtl="0" algn="l">
              <a:lnSpc>
                <a:spcPct val="90000"/>
              </a:lnSpc>
              <a:spcBef>
                <a:spcPts val="0"/>
              </a:spcBef>
              <a:buNone/>
            </a:pPr>
            <a:r>
              <a:t/>
            </a:r>
            <a:endParaRPr sz="2400" u="sng">
              <a:solidFill>
                <a:schemeClr val="dk1"/>
              </a:solidFill>
            </a:endParaRPr>
          </a:p>
          <a:p>
            <a:pPr indent="-431800" lvl="0" marL="457200" marR="0" rtl="0" algn="l">
              <a:lnSpc>
                <a:spcPct val="90000"/>
              </a:lnSpc>
              <a:spcBef>
                <a:spcPts val="560"/>
              </a:spcBef>
              <a:buClr>
                <a:schemeClr val="dk1"/>
              </a:buClr>
              <a:buSzPct val="100000"/>
              <a:buFont typeface="Arial"/>
              <a:buChar char="•"/>
            </a:pPr>
            <a:r>
              <a:rPr b="0" i="0" lang="en-GB" sz="2400" u="none" cap="none" strike="noStrike">
                <a:solidFill>
                  <a:schemeClr val="dk1"/>
                </a:solidFill>
              </a:rPr>
              <a:t>Individual </a:t>
            </a:r>
            <a:r>
              <a:rPr lang="en-GB" sz="2400">
                <a:solidFill>
                  <a:schemeClr val="dk1"/>
                </a:solidFill>
              </a:rPr>
              <a:t>W</a:t>
            </a:r>
            <a:r>
              <a:rPr b="0" i="0" lang="en-GB" sz="2400" u="none" cap="none" strike="noStrike">
                <a:solidFill>
                  <a:schemeClr val="dk1"/>
                </a:solidFill>
              </a:rPr>
              <a:t>ork</a:t>
            </a:r>
          </a:p>
          <a:p>
            <a:pPr indent="-431800" lvl="0" marL="457200" marR="0" rtl="0" algn="l">
              <a:lnSpc>
                <a:spcPct val="90000"/>
              </a:lnSpc>
              <a:spcBef>
                <a:spcPts val="560"/>
              </a:spcBef>
              <a:buClr>
                <a:schemeClr val="dk1"/>
              </a:buClr>
              <a:buSzPct val="100000"/>
              <a:buFont typeface="Arial"/>
              <a:buChar char="•"/>
            </a:pPr>
            <a:r>
              <a:rPr lang="en-GB" sz="2400">
                <a:solidFill>
                  <a:schemeClr val="dk1"/>
                </a:solidFill>
              </a:rPr>
              <a:t>Co-operative Learning</a:t>
            </a:r>
          </a:p>
          <a:p>
            <a:pPr indent="-431800" lvl="0" marL="457200" marR="0" rtl="0" algn="l">
              <a:lnSpc>
                <a:spcPct val="90000"/>
              </a:lnSpc>
              <a:spcBef>
                <a:spcPts val="560"/>
              </a:spcBef>
              <a:buClr>
                <a:schemeClr val="dk1"/>
              </a:buClr>
              <a:buSzPct val="100000"/>
              <a:buFont typeface="Arial"/>
              <a:buChar char="•"/>
            </a:pPr>
            <a:r>
              <a:rPr b="0" i="0" lang="en-GB" sz="2400" u="none" cap="none" strike="noStrike">
                <a:solidFill>
                  <a:schemeClr val="dk1"/>
                </a:solidFill>
              </a:rPr>
              <a:t>Whole </a:t>
            </a:r>
            <a:r>
              <a:rPr lang="en-GB" sz="2400">
                <a:solidFill>
                  <a:schemeClr val="dk1"/>
                </a:solidFill>
              </a:rPr>
              <a:t>C</a:t>
            </a:r>
            <a:r>
              <a:rPr b="0" i="0" lang="en-GB" sz="2400" u="none" cap="none" strike="noStrike">
                <a:solidFill>
                  <a:schemeClr val="dk1"/>
                </a:solidFill>
              </a:rPr>
              <a:t>lass</a:t>
            </a:r>
          </a:p>
          <a:p>
            <a:pPr indent="-431800" lvl="0" marL="457200" marR="0" rtl="0" algn="l">
              <a:lnSpc>
                <a:spcPct val="90000"/>
              </a:lnSpc>
              <a:spcBef>
                <a:spcPts val="560"/>
              </a:spcBef>
              <a:buClr>
                <a:schemeClr val="dk1"/>
              </a:buClr>
              <a:buSzPct val="100000"/>
              <a:buFont typeface="Arial"/>
              <a:buChar char="•"/>
            </a:pPr>
            <a:r>
              <a:rPr b="0" i="0" lang="en-GB" sz="2400" u="none" cap="none" strike="noStrike">
                <a:solidFill>
                  <a:schemeClr val="dk1"/>
                </a:solidFill>
              </a:rPr>
              <a:t>SEN </a:t>
            </a:r>
            <a:r>
              <a:rPr lang="en-GB" sz="2400">
                <a:solidFill>
                  <a:schemeClr val="dk1"/>
                </a:solidFill>
              </a:rPr>
              <a:t>C</a:t>
            </a:r>
            <a:r>
              <a:rPr b="0" i="0" lang="en-GB" sz="2400" u="none" cap="none" strike="noStrike">
                <a:solidFill>
                  <a:schemeClr val="dk1"/>
                </a:solidFill>
              </a:rPr>
              <a:t>lassroom</a:t>
            </a:r>
          </a:p>
          <a:p>
            <a:pPr indent="-431800" lvl="0" marL="457200" marR="0" rtl="0" algn="l">
              <a:lnSpc>
                <a:spcPct val="90000"/>
              </a:lnSpc>
              <a:spcBef>
                <a:spcPts val="560"/>
              </a:spcBef>
              <a:buClr>
                <a:schemeClr val="dk1"/>
              </a:buClr>
              <a:buSzPct val="100000"/>
              <a:buFont typeface="Arial"/>
              <a:buChar char="•"/>
            </a:pPr>
            <a:r>
              <a:rPr b="0" i="0" lang="en-GB" sz="2400" u="none" cap="none" strike="noStrike">
                <a:solidFill>
                  <a:schemeClr val="dk1"/>
                </a:solidFill>
              </a:rPr>
              <a:t>Linked on your </a:t>
            </a:r>
            <a:br>
              <a:rPr b="0" i="0" lang="en-GB" sz="2400" u="none" cap="none" strike="noStrike">
                <a:solidFill>
                  <a:schemeClr val="dk1"/>
                </a:solidFill>
              </a:rPr>
            </a:br>
            <a:r>
              <a:rPr b="0" i="0" lang="en-GB" sz="2400" u="none" cap="none" strike="noStrike">
                <a:solidFill>
                  <a:schemeClr val="dk1"/>
                </a:solidFill>
              </a:rPr>
              <a:t>school website to </a:t>
            </a:r>
            <a:br>
              <a:rPr b="0" i="0" lang="en-GB" sz="2400" u="none" cap="none" strike="noStrike">
                <a:solidFill>
                  <a:schemeClr val="dk1"/>
                </a:solidFill>
              </a:rPr>
            </a:br>
            <a:r>
              <a:rPr b="0" i="0" lang="en-GB" sz="2400" u="none" cap="none" strike="noStrike">
                <a:solidFill>
                  <a:schemeClr val="dk1"/>
                </a:solidFill>
              </a:rPr>
              <a:t>transfer learning to the </a:t>
            </a:r>
            <a:br>
              <a:rPr b="0" i="0" lang="en-GB" sz="2400" u="none" cap="none" strike="noStrike">
                <a:solidFill>
                  <a:schemeClr val="dk1"/>
                </a:solidFill>
              </a:rPr>
            </a:br>
            <a:r>
              <a:rPr b="0" i="0" lang="en-GB" sz="2400" u="none" cap="none" strike="noStrike">
                <a:solidFill>
                  <a:schemeClr val="dk1"/>
                </a:solidFill>
              </a:rPr>
              <a:t>home environment</a:t>
            </a:r>
          </a:p>
          <a:p>
            <a:pPr indent="-431800" lvl="0" marL="457200" marR="0" rtl="0" algn="l">
              <a:lnSpc>
                <a:spcPct val="90000"/>
              </a:lnSpc>
              <a:spcBef>
                <a:spcPts val="560"/>
              </a:spcBef>
              <a:buClr>
                <a:schemeClr val="dk1"/>
              </a:buClr>
              <a:buSzPct val="100000"/>
              <a:buFont typeface="Arial"/>
              <a:buChar char="•"/>
            </a:pPr>
            <a:r>
              <a:rPr lang="en-GB" sz="2400">
                <a:solidFill>
                  <a:schemeClr val="dk1"/>
                </a:solidFill>
              </a:rPr>
              <a:t>See </a:t>
            </a:r>
            <a:r>
              <a:rPr lang="en-GB" sz="2400" u="sng">
                <a:solidFill>
                  <a:schemeClr val="hlink"/>
                </a:solidFill>
                <a:hlinkClick r:id="rId3"/>
              </a:rPr>
              <a:t>http://school.eb.co.uk/levels/advanced/educators</a:t>
            </a:r>
            <a:r>
              <a:rPr lang="en-GB" sz="2400">
                <a:solidFill>
                  <a:schemeClr val="dk1"/>
                </a:solidFill>
              </a:rPr>
              <a:t> </a:t>
            </a:r>
          </a:p>
        </p:txBody>
      </p:sp>
      <p:pic>
        <p:nvPicPr>
          <p:cNvPr id="227" name="Shape 227"/>
          <p:cNvPicPr preferRelativeResize="0"/>
          <p:nvPr/>
        </p:nvPicPr>
        <p:blipFill>
          <a:blip r:embed="rId4">
            <a:alphaModFix/>
          </a:blip>
          <a:stretch>
            <a:fillRect/>
          </a:stretch>
        </p:blipFill>
        <p:spPr>
          <a:xfrm>
            <a:off x="4518199" y="1981199"/>
            <a:ext cx="3916775" cy="33098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143299"/>
          </a:xfrm>
          <a:prstGeom prst="rect">
            <a:avLst/>
          </a:prstGeom>
        </p:spPr>
        <p:txBody>
          <a:bodyPr anchorCtr="0" anchor="ctr" bIns="91425" lIns="91425" rIns="91425" tIns="91425">
            <a:noAutofit/>
          </a:bodyPr>
          <a:lstStyle/>
          <a:p>
            <a:pPr lvl="0" rtl="0">
              <a:spcBef>
                <a:spcPts val="0"/>
              </a:spcBef>
              <a:buNone/>
            </a:pPr>
            <a:r>
              <a:rPr b="1" lang="en-GB" sz="2400"/>
              <a:t>DK Find Out!</a:t>
            </a:r>
          </a:p>
        </p:txBody>
      </p:sp>
      <p:sp>
        <p:nvSpPr>
          <p:cNvPr id="233" name="Shape 233"/>
          <p:cNvSpPr txBox="1"/>
          <p:nvPr>
            <p:ph idx="1" type="body"/>
          </p:nvPr>
        </p:nvSpPr>
        <p:spPr>
          <a:xfrm>
            <a:off x="457200" y="5351825"/>
            <a:ext cx="8229600" cy="1143000"/>
          </a:xfrm>
          <a:prstGeom prst="rect">
            <a:avLst/>
          </a:prstGeom>
        </p:spPr>
        <p:txBody>
          <a:bodyPr anchorCtr="0" anchor="t" bIns="91425" lIns="91425" rIns="91425" tIns="91425">
            <a:noAutofit/>
          </a:bodyPr>
          <a:lstStyle/>
          <a:p>
            <a:pPr indent="0" lvl="0" marL="0" rtl="0">
              <a:spcBef>
                <a:spcPts val="0"/>
              </a:spcBef>
              <a:buNone/>
            </a:pPr>
            <a:r>
              <a:rPr b="1" lang="en-GB" sz="2200"/>
              <a:t>Task:</a:t>
            </a:r>
            <a:r>
              <a:rPr lang="en-GB" sz="2200"/>
              <a:t> Use the search facility to find the article about </a:t>
            </a:r>
            <a:r>
              <a:rPr b="1" lang="en-GB" sz="2200"/>
              <a:t>light</a:t>
            </a:r>
            <a:r>
              <a:rPr lang="en-GB" sz="2200"/>
              <a:t>. Explore all of the features available within the article.</a:t>
            </a:r>
          </a:p>
          <a:p>
            <a:pPr lvl="0" rtl="0">
              <a:spcBef>
                <a:spcPts val="0"/>
              </a:spcBef>
              <a:buNone/>
            </a:pPr>
            <a:r>
              <a:t/>
            </a:r>
            <a:endParaRPr/>
          </a:p>
        </p:txBody>
      </p:sp>
      <p:pic>
        <p:nvPicPr>
          <p:cNvPr id="234" name="Shape 234"/>
          <p:cNvPicPr preferRelativeResize="0"/>
          <p:nvPr/>
        </p:nvPicPr>
        <p:blipFill rotWithShape="1">
          <a:blip r:embed="rId3">
            <a:alphaModFix/>
          </a:blip>
          <a:srcRect b="0" l="7958" r="7467" t="6375"/>
          <a:stretch/>
        </p:blipFill>
        <p:spPr>
          <a:xfrm>
            <a:off x="1297050" y="1417650"/>
            <a:ext cx="6588724" cy="37134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0" rtl="0">
              <a:spcBef>
                <a:spcPts val="600"/>
              </a:spcBef>
              <a:buNone/>
            </a:pPr>
            <a:r>
              <a:t/>
            </a:r>
            <a:endParaRPr b="1" sz="2400"/>
          </a:p>
          <a:p>
            <a:pPr indent="0" lvl="0" marL="0" rtl="0">
              <a:spcBef>
                <a:spcPts val="600"/>
              </a:spcBef>
              <a:buNone/>
            </a:pPr>
            <a:r>
              <a:rPr b="1" lang="en-GB" sz="2400"/>
              <a:t>Purpose</a:t>
            </a:r>
          </a:p>
          <a:p>
            <a:pPr indent="0" lvl="0" marL="0" rtl="0">
              <a:spcBef>
                <a:spcPts val="600"/>
              </a:spcBef>
              <a:buNone/>
            </a:pPr>
            <a:r>
              <a:t/>
            </a:r>
            <a:endParaRPr b="1" sz="2400"/>
          </a:p>
          <a:p>
            <a:pPr indent="-379095" lvl="0" marL="453390" rtl="0" algn="just">
              <a:spcBef>
                <a:spcPts val="0"/>
              </a:spcBef>
              <a:buClr>
                <a:srgbClr val="000000"/>
              </a:buClr>
              <a:buSzPct val="100000"/>
              <a:buFont typeface="Arial"/>
              <a:buAutoNum type="arabicPeriod"/>
            </a:pPr>
            <a:r>
              <a:rPr lang="en-GB" sz="2400"/>
              <a:t>To introduce teachers to the many ways we can search for information online</a:t>
            </a:r>
          </a:p>
          <a:p>
            <a:pPr indent="-379095" lvl="0" marL="453390" rtl="0" algn="just">
              <a:spcBef>
                <a:spcPts val="0"/>
              </a:spcBef>
              <a:buClr>
                <a:srgbClr val="000000"/>
              </a:buClr>
              <a:buSzPct val="100000"/>
              <a:buFont typeface="Arial"/>
              <a:buAutoNum type="arabicPeriod"/>
            </a:pPr>
            <a:r>
              <a:rPr lang="en-GB" sz="2400"/>
              <a:t>To discuss how the skills of skimming, scanning, determining importance and summarising can be developed in an online environment</a:t>
            </a:r>
          </a:p>
          <a:p>
            <a:pPr indent="-381000" lvl="0" marL="457200" rtl="0" algn="just">
              <a:spcBef>
                <a:spcPts val="0"/>
              </a:spcBef>
              <a:buClr>
                <a:srgbClr val="000000"/>
              </a:buClr>
              <a:buSzPct val="100000"/>
              <a:buFont typeface="Arial"/>
              <a:buAutoNum type="arabicPeriod"/>
            </a:pPr>
            <a:r>
              <a:rPr lang="en-GB" sz="2400">
                <a:solidFill>
                  <a:schemeClr val="dk1"/>
                </a:solidFill>
              </a:rPr>
              <a:t>Understand the ethical and legal issues concerning information sourced online.</a:t>
            </a:r>
          </a:p>
          <a:p>
            <a:pPr indent="-379095" lvl="0" marL="453390" rtl="0" algn="just">
              <a:spcBef>
                <a:spcPts val="0"/>
              </a:spcBef>
              <a:buClr>
                <a:srgbClr val="000000"/>
              </a:buClr>
              <a:buSzPct val="100000"/>
              <a:buFont typeface="Arial"/>
              <a:buAutoNum type="arabicPeriod"/>
            </a:pPr>
            <a:r>
              <a:rPr lang="en-GB" sz="2400"/>
              <a:t>To explore methods and resources for assessing, evaluating and curating information online.</a:t>
            </a:r>
          </a:p>
          <a:p>
            <a:pPr lvl="0" rtl="0">
              <a:spcBef>
                <a:spcPts val="0"/>
              </a:spcBef>
              <a:buNone/>
            </a:pPr>
            <a:r>
              <a:t/>
            </a:r>
            <a:endParaRPr/>
          </a:p>
        </p:txBody>
      </p:sp>
      <p:sp>
        <p:nvSpPr>
          <p:cNvPr id="111" name="Shape 111"/>
          <p:cNvSpPr txBox="1"/>
          <p:nvPr>
            <p:ph type="title"/>
          </p:nvPr>
        </p:nvSpPr>
        <p:spPr>
          <a:xfrm>
            <a:off x="132000" y="592750"/>
            <a:ext cx="8880000" cy="1545300"/>
          </a:xfrm>
          <a:prstGeom prst="rect">
            <a:avLst/>
          </a:prstGeom>
        </p:spPr>
        <p:txBody>
          <a:bodyPr anchorCtr="0" anchor="ctr" bIns="91425" lIns="91425" rIns="91425" tIns="91425">
            <a:noAutofit/>
          </a:bodyPr>
          <a:lstStyle/>
          <a:p>
            <a:pPr lvl="0" rtl="0">
              <a:spcBef>
                <a:spcPts val="0"/>
              </a:spcBef>
              <a:buNone/>
            </a:pPr>
            <a:r>
              <a:rPr b="1" lang="en-GB" sz="3000"/>
              <a:t>Developing Digital and ICT Literacies</a:t>
            </a:r>
          </a:p>
          <a:p>
            <a:pPr lvl="0" rtl="0">
              <a:spcBef>
                <a:spcPts val="0"/>
              </a:spcBef>
              <a:buNone/>
            </a:pPr>
            <a:r>
              <a:rPr b="1" lang="en-GB" sz="3000"/>
              <a:t>Finding, evaluating and curating information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nvSpPr>
        <p:spPr>
          <a:xfrm>
            <a:off x="566950" y="6319725"/>
            <a:ext cx="8020799" cy="538199"/>
          </a:xfrm>
          <a:prstGeom prst="rect">
            <a:avLst/>
          </a:prstGeom>
          <a:noFill/>
          <a:ln>
            <a:noFill/>
          </a:ln>
        </p:spPr>
        <p:txBody>
          <a:bodyPr anchorCtr="0" anchor="ctr" bIns="91425" lIns="91425" rIns="91425" tIns="91425">
            <a:noAutofit/>
          </a:bodyPr>
          <a:lstStyle/>
          <a:p>
            <a:pPr lvl="0" rtl="0">
              <a:spcBef>
                <a:spcPts val="0"/>
              </a:spcBef>
              <a:buNone/>
            </a:pPr>
            <a:r>
              <a:t/>
            </a:r>
            <a:endParaRPr>
              <a:solidFill>
                <a:schemeClr val="dk1"/>
              </a:solidFill>
            </a:endParaRPr>
          </a:p>
        </p:txBody>
      </p:sp>
      <p:sp>
        <p:nvSpPr>
          <p:cNvPr id="240" name="Shape 240"/>
          <p:cNvSpPr txBox="1"/>
          <p:nvPr>
            <p:ph idx="4294967295" type="title"/>
          </p:nvPr>
        </p:nvSpPr>
        <p:spPr>
          <a:xfrm>
            <a:off x="457200" y="760537"/>
            <a:ext cx="8229600" cy="1143299"/>
          </a:xfrm>
          <a:prstGeom prst="rect">
            <a:avLst/>
          </a:prstGeom>
        </p:spPr>
        <p:txBody>
          <a:bodyPr anchorCtr="0" anchor="ctr" bIns="91425" lIns="91425" rIns="91425" tIns="91425">
            <a:noAutofit/>
          </a:bodyPr>
          <a:lstStyle/>
          <a:p>
            <a:pPr lvl="0" rtl="0">
              <a:spcBef>
                <a:spcPts val="0"/>
              </a:spcBef>
              <a:buNone/>
            </a:pPr>
            <a:r>
              <a:rPr b="1" lang="en-GB" sz="3000"/>
              <a:t>ICT Component of Key Skills</a:t>
            </a:r>
          </a:p>
        </p:txBody>
      </p:sp>
      <p:sp>
        <p:nvSpPr>
          <p:cNvPr id="241" name="Shape 241"/>
          <p:cNvSpPr/>
          <p:nvPr/>
        </p:nvSpPr>
        <p:spPr>
          <a:xfrm>
            <a:off x="691225" y="2054725"/>
            <a:ext cx="38535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Managing myself</a:t>
            </a:r>
          </a:p>
        </p:txBody>
      </p:sp>
      <p:sp>
        <p:nvSpPr>
          <p:cNvPr id="242" name="Shape 242"/>
          <p:cNvSpPr/>
          <p:nvPr/>
        </p:nvSpPr>
        <p:spPr>
          <a:xfrm>
            <a:off x="4913475" y="2054725"/>
            <a:ext cx="36558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Communicating</a:t>
            </a:r>
          </a:p>
        </p:txBody>
      </p:sp>
      <p:sp>
        <p:nvSpPr>
          <p:cNvPr id="243" name="Shape 243"/>
          <p:cNvSpPr/>
          <p:nvPr/>
        </p:nvSpPr>
        <p:spPr>
          <a:xfrm>
            <a:off x="691225" y="3426325"/>
            <a:ext cx="38535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Being creative</a:t>
            </a:r>
          </a:p>
        </p:txBody>
      </p:sp>
      <p:sp>
        <p:nvSpPr>
          <p:cNvPr id="244" name="Shape 244"/>
          <p:cNvSpPr/>
          <p:nvPr/>
        </p:nvSpPr>
        <p:spPr>
          <a:xfrm>
            <a:off x="4913475" y="3426325"/>
            <a:ext cx="37266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Managing information and thinking</a:t>
            </a:r>
          </a:p>
        </p:txBody>
      </p:sp>
      <p:sp>
        <p:nvSpPr>
          <p:cNvPr id="245" name="Shape 245"/>
          <p:cNvSpPr/>
          <p:nvPr/>
        </p:nvSpPr>
        <p:spPr>
          <a:xfrm>
            <a:off x="691225" y="4797925"/>
            <a:ext cx="38535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Working with others</a:t>
            </a:r>
          </a:p>
        </p:txBody>
      </p:sp>
      <p:sp>
        <p:nvSpPr>
          <p:cNvPr id="246" name="Shape 246"/>
          <p:cNvSpPr/>
          <p:nvPr/>
        </p:nvSpPr>
        <p:spPr>
          <a:xfrm>
            <a:off x="4913475" y="4797925"/>
            <a:ext cx="3726600" cy="921000"/>
          </a:xfrm>
          <a:prstGeom prst="roundRect">
            <a:avLst>
              <a:gd fmla="val 16667" name="adj"/>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GB" sz="2400">
                <a:solidFill>
                  <a:srgbClr val="FFFFFF"/>
                </a:solidFill>
              </a:rPr>
              <a:t>Staying well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7250" y="637887"/>
            <a:ext cx="8229600" cy="1143299"/>
          </a:xfrm>
          <a:prstGeom prst="rect">
            <a:avLst/>
          </a:prstGeom>
        </p:spPr>
        <p:txBody>
          <a:bodyPr anchorCtr="0" anchor="ctr" bIns="91425" lIns="91425" rIns="91425" tIns="91425">
            <a:noAutofit/>
          </a:bodyPr>
          <a:lstStyle/>
          <a:p>
            <a:pPr lvl="0" rtl="0">
              <a:spcBef>
                <a:spcPts val="0"/>
              </a:spcBef>
              <a:buNone/>
            </a:pPr>
            <a:r>
              <a:rPr b="1" lang="en-GB" sz="3000"/>
              <a:t>Managing Information and Thinking</a:t>
            </a:r>
          </a:p>
          <a:p>
            <a:pPr lvl="0" rtl="0">
              <a:spcBef>
                <a:spcPts val="0"/>
              </a:spcBef>
              <a:buNone/>
            </a:pPr>
            <a:r>
              <a:t/>
            </a:r>
            <a:endParaRPr/>
          </a:p>
        </p:txBody>
      </p:sp>
      <p:sp>
        <p:nvSpPr>
          <p:cNvPr id="252" name="Shape 252"/>
          <p:cNvSpPr txBox="1"/>
          <p:nvPr>
            <p:ph idx="1" type="body"/>
          </p:nvPr>
        </p:nvSpPr>
        <p:spPr>
          <a:xfrm>
            <a:off x="457200" y="1295400"/>
            <a:ext cx="8229600" cy="4526100"/>
          </a:xfrm>
          <a:prstGeom prst="rect">
            <a:avLst/>
          </a:prstGeom>
        </p:spPr>
        <p:txBody>
          <a:bodyPr anchorCtr="0" anchor="t" bIns="91425" lIns="91425" rIns="91425" tIns="91425">
            <a:noAutofit/>
          </a:bodyPr>
          <a:lstStyle/>
          <a:p>
            <a:pPr indent="0" lvl="0" marL="0" rtl="0">
              <a:spcBef>
                <a:spcPts val="0"/>
              </a:spcBef>
              <a:buNone/>
            </a:pPr>
            <a:r>
              <a:rPr b="1" lang="en-GB" sz="2200"/>
              <a:t>Element</a:t>
            </a:r>
          </a:p>
          <a:p>
            <a:pPr indent="0" lvl="0" marL="0" rtl="0">
              <a:spcBef>
                <a:spcPts val="0"/>
              </a:spcBef>
              <a:buNone/>
            </a:pPr>
            <a:r>
              <a:rPr lang="en-GB" sz="2200"/>
              <a:t>Using ICT and digital media to access, manage and share content</a:t>
            </a:r>
          </a:p>
          <a:p>
            <a:pPr indent="0" lvl="0" marL="0" rtl="0">
              <a:spcBef>
                <a:spcPts val="0"/>
              </a:spcBef>
              <a:buNone/>
            </a:pPr>
            <a:r>
              <a:rPr lang="en-GB" sz="2200"/>
              <a:t>	</a:t>
            </a:r>
          </a:p>
          <a:p>
            <a:pPr indent="0" lvl="0" marL="0" rtl="0">
              <a:spcBef>
                <a:spcPts val="640"/>
              </a:spcBef>
              <a:buNone/>
            </a:pPr>
            <a:r>
              <a:rPr b="1" lang="en-GB" sz="2200"/>
              <a:t>Learning Outcomes</a:t>
            </a:r>
          </a:p>
          <a:p>
            <a:pPr indent="0" lvl="0" marL="0" rtl="0">
              <a:spcBef>
                <a:spcPts val="640"/>
              </a:spcBef>
              <a:buNone/>
            </a:pPr>
            <a:r>
              <a:rPr b="1" i="1" lang="en-GB" sz="2200"/>
              <a:t>Students can….</a:t>
            </a:r>
          </a:p>
          <a:p>
            <a:pPr indent="-368300" lvl="0" marL="457200" rtl="0">
              <a:spcBef>
                <a:spcPts val="0"/>
              </a:spcBef>
              <a:buClr>
                <a:srgbClr val="000000"/>
              </a:buClr>
              <a:buSzPct val="100000"/>
            </a:pPr>
            <a:r>
              <a:rPr lang="en-GB" sz="2200"/>
              <a:t>Source, share and evaluate information they find in different technologies and digital media formats</a:t>
            </a:r>
          </a:p>
          <a:p>
            <a:pPr indent="-368300" lvl="0" marL="457200" rtl="0">
              <a:spcBef>
                <a:spcPts val="0"/>
              </a:spcBef>
              <a:buClr>
                <a:srgbClr val="000000"/>
              </a:buClr>
              <a:buSzPct val="100000"/>
            </a:pPr>
            <a:r>
              <a:rPr lang="en-GB" sz="2200"/>
              <a:t>Use digital tools to expand their thinking and source information</a:t>
            </a:r>
          </a:p>
          <a:p>
            <a:pPr indent="-368300" lvl="0" marL="457200" rtl="0">
              <a:spcBef>
                <a:spcPts val="0"/>
              </a:spcBef>
              <a:buClr>
                <a:srgbClr val="000000"/>
              </a:buClr>
              <a:buSzPct val="100000"/>
            </a:pPr>
            <a:r>
              <a:rPr lang="en-GB" sz="2200"/>
              <a:t>Understand how to use content and present it differently while respecting copyright</a:t>
            </a:r>
          </a:p>
          <a:p>
            <a:pPr indent="-368300" lvl="0" marL="457200" rtl="0">
              <a:spcBef>
                <a:spcPts val="0"/>
              </a:spcBef>
              <a:buClr>
                <a:srgbClr val="000000"/>
              </a:buClr>
              <a:buSzPct val="100000"/>
            </a:pPr>
            <a:r>
              <a:rPr lang="en-GB" sz="2200"/>
              <a:t>Use different technologies and digital media tools to give and receive feedback</a:t>
            </a:r>
          </a:p>
          <a:p>
            <a:pPr indent="0" lvl="0" marL="0" rtl="0">
              <a:spcBef>
                <a:spcPts val="0"/>
              </a:spcBef>
              <a:buNone/>
            </a:pPr>
            <a:r>
              <a:rPr lang="en-GB" sz="1000"/>
              <a:t>Adapted from Key Skills of Junior Cycle, NCCA</a:t>
            </a:r>
          </a:p>
          <a:p>
            <a:pPr indent="0" lvl="0" marL="0" rtl="0">
              <a:spcBef>
                <a:spcPts val="640"/>
              </a:spcBef>
              <a:buNone/>
            </a:pPr>
            <a:r>
              <a:t/>
            </a:r>
            <a:endParaRPr sz="2200"/>
          </a:p>
          <a:p>
            <a:pPr indent="0" lvl="0" marL="0" rtl="0">
              <a:spcBef>
                <a:spcPts val="0"/>
              </a:spcBef>
              <a:buNone/>
            </a:pPr>
            <a:r>
              <a:t/>
            </a:r>
            <a:endParaRPr sz="2400"/>
          </a:p>
          <a:p>
            <a:pPr lvl="0" rtl="0">
              <a:spcBef>
                <a:spcPts val="0"/>
              </a:spcBef>
              <a:buNone/>
            </a:pPr>
            <a:r>
              <a:t/>
            </a:r>
            <a:endParaRPr sz="2400"/>
          </a:p>
          <a:p>
            <a:pPr lvl="0" rtl="0">
              <a:spcBef>
                <a:spcPts val="0"/>
              </a:spcBef>
              <a:buNone/>
            </a:pPr>
            <a:r>
              <a:t/>
            </a:r>
            <a:endParaRPr sz="2400"/>
          </a:p>
        </p:txBody>
      </p:sp>
      <p:sp>
        <p:nvSpPr>
          <p:cNvPr id="253" name="Shape 253"/>
          <p:cNvSpPr txBox="1"/>
          <p:nvPr>
            <p:ph idx="4294967295" type="body"/>
          </p:nvPr>
        </p:nvSpPr>
        <p:spPr>
          <a:xfrm>
            <a:off x="8405614" y="1781200"/>
            <a:ext cx="3759899" cy="4526100"/>
          </a:xfrm>
          <a:prstGeom prst="rect">
            <a:avLst/>
          </a:prstGeom>
        </p:spPr>
        <p:txBody>
          <a:bodyPr anchorCtr="0" anchor="t" bIns="91425" lIns="91425" rIns="91425" tIns="91425">
            <a:noAutofit/>
          </a:bodyPr>
          <a:lstStyle/>
          <a:p>
            <a:pPr lvl="0" rtl="0">
              <a:spcBef>
                <a:spcPts val="0"/>
              </a:spcBef>
              <a:buNone/>
            </a:pPr>
            <a:r>
              <a:t/>
            </a:r>
            <a:endParaRPr sz="2400"/>
          </a:p>
          <a:p>
            <a:pPr lvl="0" rtl="0">
              <a:spcBef>
                <a:spcPts val="0"/>
              </a:spcBef>
              <a:buNone/>
            </a:pPr>
            <a:r>
              <a:t/>
            </a:r>
            <a:endParaRPr sz="240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457200" y="731837"/>
            <a:ext cx="8229600" cy="1143299"/>
          </a:xfrm>
          <a:prstGeom prst="rect">
            <a:avLst/>
          </a:prstGeom>
        </p:spPr>
        <p:txBody>
          <a:bodyPr anchorCtr="0" anchor="ctr" bIns="91425" lIns="91425" rIns="91425" tIns="91425">
            <a:noAutofit/>
          </a:bodyPr>
          <a:lstStyle/>
          <a:p>
            <a:pPr lvl="0" rtl="0">
              <a:spcBef>
                <a:spcPts val="0"/>
              </a:spcBef>
              <a:buNone/>
            </a:pPr>
            <a:r>
              <a:rPr b="1" lang="en-GB" sz="3000"/>
              <a:t>Staying well</a:t>
            </a:r>
          </a:p>
          <a:p>
            <a:pPr lvl="0" rtl="0">
              <a:spcBef>
                <a:spcPts val="0"/>
              </a:spcBef>
              <a:buNone/>
            </a:pPr>
            <a:r>
              <a:t/>
            </a:r>
            <a:endParaRPr/>
          </a:p>
        </p:txBody>
      </p:sp>
      <p:sp>
        <p:nvSpPr>
          <p:cNvPr id="259" name="Shape 259"/>
          <p:cNvSpPr txBox="1"/>
          <p:nvPr>
            <p:ph idx="1" type="body"/>
          </p:nvPr>
        </p:nvSpPr>
        <p:spPr>
          <a:xfrm>
            <a:off x="457200" y="1371600"/>
            <a:ext cx="8229600" cy="4526100"/>
          </a:xfrm>
          <a:prstGeom prst="rect">
            <a:avLst/>
          </a:prstGeom>
        </p:spPr>
        <p:txBody>
          <a:bodyPr anchorCtr="0" anchor="t" bIns="91425" lIns="91425" rIns="91425" tIns="91425">
            <a:noAutofit/>
          </a:bodyPr>
          <a:lstStyle/>
          <a:p>
            <a:pPr indent="0" lvl="0" marL="0" rtl="0">
              <a:spcBef>
                <a:spcPts val="0"/>
              </a:spcBef>
              <a:buNone/>
            </a:pPr>
            <a:r>
              <a:rPr b="1" lang="en-GB" sz="2400"/>
              <a:t>Element</a:t>
            </a:r>
          </a:p>
          <a:p>
            <a:pPr indent="0" lvl="0" marL="0" rtl="0">
              <a:spcBef>
                <a:spcPts val="0"/>
              </a:spcBef>
              <a:buNone/>
            </a:pPr>
            <a:r>
              <a:rPr lang="en-GB" sz="2400"/>
              <a:t>Being responsible, safe and ethical in using digital technology </a:t>
            </a:r>
          </a:p>
          <a:p>
            <a:pPr indent="0" lvl="0" marL="0" rtl="0">
              <a:spcBef>
                <a:spcPts val="0"/>
              </a:spcBef>
              <a:buNone/>
            </a:pPr>
            <a:r>
              <a:rPr lang="en-GB" sz="2400"/>
              <a:t>	</a:t>
            </a:r>
          </a:p>
          <a:p>
            <a:pPr indent="0" lvl="0" marL="0" rtl="0">
              <a:spcBef>
                <a:spcPts val="640"/>
              </a:spcBef>
              <a:buNone/>
            </a:pPr>
            <a:r>
              <a:rPr b="1" lang="en-GB" sz="2400"/>
              <a:t>Learning Outcomes</a:t>
            </a:r>
          </a:p>
          <a:p>
            <a:pPr indent="0" lvl="0" marL="0" rtl="0">
              <a:spcBef>
                <a:spcPts val="640"/>
              </a:spcBef>
              <a:buNone/>
            </a:pPr>
            <a:r>
              <a:rPr b="1" i="1" lang="en-GB" sz="2400"/>
              <a:t>Students can….</a:t>
            </a:r>
          </a:p>
          <a:p>
            <a:pPr indent="-381000" lvl="0" marL="457200" rtl="0">
              <a:spcBef>
                <a:spcPts val="0"/>
              </a:spcBef>
              <a:buClr>
                <a:srgbClr val="000000"/>
              </a:buClr>
              <a:buSzPct val="100000"/>
            </a:pPr>
            <a:r>
              <a:rPr lang="en-GB" sz="2400"/>
              <a:t>Identify situations where their personal safety and wellbeing, and that of others, is put at risk by digital technology and know how to cope</a:t>
            </a:r>
          </a:p>
          <a:p>
            <a:pPr indent="-381000" lvl="0" marL="457200" rtl="0">
              <a:spcBef>
                <a:spcPts val="0"/>
              </a:spcBef>
              <a:buClr>
                <a:srgbClr val="000000"/>
              </a:buClr>
              <a:buSzPct val="100000"/>
            </a:pPr>
            <a:r>
              <a:rPr lang="en-GB" sz="2400"/>
              <a:t>Respect the rights and responsibilities of others in using digital technology</a:t>
            </a:r>
          </a:p>
          <a:p>
            <a:pPr indent="-381000" lvl="0" marL="457200" rtl="0">
              <a:spcBef>
                <a:spcPts val="0"/>
              </a:spcBef>
              <a:buClr>
                <a:srgbClr val="000000"/>
              </a:buClr>
              <a:buSzPct val="100000"/>
            </a:pPr>
            <a:r>
              <a:rPr lang="en-GB" sz="2400"/>
              <a:t>Protect their personal privacy online</a:t>
            </a:r>
          </a:p>
          <a:p>
            <a:pPr indent="0" lvl="0" marL="0" rtl="0">
              <a:spcBef>
                <a:spcPts val="0"/>
              </a:spcBef>
              <a:buNone/>
            </a:pPr>
            <a:r>
              <a:t/>
            </a:r>
            <a:endParaRPr sz="1000"/>
          </a:p>
          <a:p>
            <a:pPr indent="0" lvl="0" marL="0" rtl="0">
              <a:spcBef>
                <a:spcPts val="0"/>
              </a:spcBef>
              <a:buNone/>
            </a:pPr>
            <a:r>
              <a:rPr lang="en-GB" sz="1000"/>
              <a:t>Adapted from Key Skills of Junior Cycle, NCCA</a:t>
            </a:r>
          </a:p>
          <a:p>
            <a:pPr indent="0" lvl="0" marL="0" rtl="0">
              <a:spcBef>
                <a:spcPts val="640"/>
              </a:spcBef>
              <a:buNone/>
            </a:pPr>
            <a:r>
              <a:t/>
            </a:r>
            <a:endParaRPr sz="2400"/>
          </a:p>
          <a:p>
            <a:pPr indent="0" lvl="0" marL="0" rtl="0">
              <a:spcBef>
                <a:spcPts val="0"/>
              </a:spcBef>
              <a:buNone/>
            </a:pPr>
            <a:r>
              <a:t/>
            </a:r>
            <a:endParaRPr sz="2400"/>
          </a:p>
          <a:p>
            <a:pPr lvl="0" rtl="0">
              <a:spcBef>
                <a:spcPts val="0"/>
              </a:spcBef>
              <a:buNone/>
            </a:pPr>
            <a:r>
              <a:t/>
            </a:r>
            <a:endParaRPr sz="2400"/>
          </a:p>
          <a:p>
            <a:pPr lvl="0" rtl="0">
              <a:spcBef>
                <a:spcPts val="0"/>
              </a:spcBef>
              <a:buNone/>
            </a:pPr>
            <a:r>
              <a:t/>
            </a:r>
            <a:endParaRPr sz="2400"/>
          </a:p>
        </p:txBody>
      </p:sp>
      <p:sp>
        <p:nvSpPr>
          <p:cNvPr id="260" name="Shape 260"/>
          <p:cNvSpPr txBox="1"/>
          <p:nvPr>
            <p:ph idx="4294967295" type="body"/>
          </p:nvPr>
        </p:nvSpPr>
        <p:spPr>
          <a:xfrm>
            <a:off x="8405614" y="1781200"/>
            <a:ext cx="3759899" cy="4526100"/>
          </a:xfrm>
          <a:prstGeom prst="rect">
            <a:avLst/>
          </a:prstGeom>
        </p:spPr>
        <p:txBody>
          <a:bodyPr anchorCtr="0" anchor="t" bIns="91425" lIns="91425" rIns="91425" tIns="91425">
            <a:noAutofit/>
          </a:bodyPr>
          <a:lstStyle/>
          <a:p>
            <a:pPr lvl="0" rtl="0">
              <a:spcBef>
                <a:spcPts val="0"/>
              </a:spcBef>
              <a:buNone/>
            </a:pPr>
            <a:r>
              <a:t/>
            </a:r>
            <a:endParaRPr sz="2400"/>
          </a:p>
          <a:p>
            <a:pPr lvl="0" rtl="0">
              <a:spcBef>
                <a:spcPts val="0"/>
              </a:spcBef>
              <a:buNone/>
            </a:pPr>
            <a:r>
              <a:t/>
            </a:r>
            <a:endParaRPr sz="24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txBox="1"/>
          <p:nvPr>
            <p:ph idx="4294967295" type="body"/>
          </p:nvPr>
        </p:nvSpPr>
        <p:spPr>
          <a:xfrm>
            <a:off x="622574" y="1600200"/>
            <a:ext cx="7792500" cy="4493099"/>
          </a:xfrm>
          <a:prstGeom prst="rect">
            <a:avLst/>
          </a:prstGeom>
          <a:noFill/>
          <a:ln>
            <a:noFill/>
          </a:ln>
        </p:spPr>
        <p:txBody>
          <a:bodyPr anchorCtr="0" anchor="t" bIns="91425" lIns="91425" rIns="91425" tIns="91425">
            <a:noAutofit/>
          </a:bodyPr>
          <a:lstStyle/>
          <a:p>
            <a:pPr indent="-393700" lvl="0" marL="457200" marR="0" rtl="0" algn="l">
              <a:lnSpc>
                <a:spcPct val="100000"/>
              </a:lnSpc>
              <a:spcBef>
                <a:spcPts val="0"/>
              </a:spcBef>
              <a:spcAft>
                <a:spcPts val="0"/>
              </a:spcAft>
              <a:buClr>
                <a:srgbClr val="000000"/>
              </a:buClr>
              <a:buSzPct val="100000"/>
              <a:buFont typeface="Arial"/>
            </a:pPr>
            <a:r>
              <a:rPr b="0" i="0" lang="en-GB" sz="2600" u="none" cap="none" strike="noStrike">
                <a:solidFill>
                  <a:srgbClr val="000000"/>
                </a:solidFill>
                <a:latin typeface="Arial"/>
                <a:ea typeface="Arial"/>
                <a:cs typeface="Arial"/>
                <a:sym typeface="Arial"/>
              </a:rPr>
              <a:t>Covers images, audio and completed work of pupils</a:t>
            </a:r>
          </a:p>
          <a:p>
            <a:pPr indent="-393700" lvl="0" marL="457200" marR="0" rtl="0" algn="l">
              <a:lnSpc>
                <a:spcPct val="100000"/>
              </a:lnSpc>
              <a:spcBef>
                <a:spcPts val="640"/>
              </a:spcBef>
              <a:spcAft>
                <a:spcPts val="0"/>
              </a:spcAft>
              <a:buClr>
                <a:srgbClr val="000000"/>
              </a:buClr>
              <a:buSzPct val="100000"/>
              <a:buFont typeface="Arial"/>
            </a:pPr>
            <a:r>
              <a:rPr b="0" i="0" lang="en-GB" sz="2600" u="none" cap="none" strike="noStrike">
                <a:solidFill>
                  <a:srgbClr val="000000"/>
                </a:solidFill>
                <a:latin typeface="Arial"/>
                <a:ea typeface="Arial"/>
                <a:cs typeface="Arial"/>
                <a:sym typeface="Arial"/>
              </a:rPr>
              <a:t>Copyright and publishing policies should be covered in your school’s Acceptable Use Policy</a:t>
            </a:r>
          </a:p>
          <a:p>
            <a:pPr indent="-393700" lvl="0" marL="457200" marR="0" rtl="0" algn="l">
              <a:lnSpc>
                <a:spcPct val="100000"/>
              </a:lnSpc>
              <a:spcBef>
                <a:spcPts val="640"/>
              </a:spcBef>
              <a:spcAft>
                <a:spcPts val="0"/>
              </a:spcAft>
              <a:buClr>
                <a:srgbClr val="000000"/>
              </a:buClr>
              <a:buSzPct val="100000"/>
              <a:buFont typeface="Arial"/>
            </a:pPr>
            <a:r>
              <a:rPr b="0" i="0" lang="en-GB" sz="2600" u="none" cap="none" strike="noStrike">
                <a:solidFill>
                  <a:srgbClr val="000000"/>
                </a:solidFill>
                <a:latin typeface="Arial"/>
                <a:ea typeface="Arial"/>
                <a:cs typeface="Arial"/>
                <a:sym typeface="Arial"/>
              </a:rPr>
              <a:t>ClipArt and Images found online will be copyright protected</a:t>
            </a:r>
          </a:p>
          <a:p>
            <a:pPr indent="-393700" lvl="0" marL="457200" marR="0" rtl="0" algn="l">
              <a:lnSpc>
                <a:spcPct val="100000"/>
              </a:lnSpc>
              <a:spcBef>
                <a:spcPts val="640"/>
              </a:spcBef>
              <a:spcAft>
                <a:spcPts val="0"/>
              </a:spcAft>
              <a:buClr>
                <a:srgbClr val="000000"/>
              </a:buClr>
              <a:buSzPct val="100000"/>
              <a:buFont typeface="Arial"/>
            </a:pPr>
            <a:r>
              <a:rPr b="0" i="0" lang="en-GB" sz="2600" u="none" cap="none" strike="noStrike">
                <a:solidFill>
                  <a:srgbClr val="000000"/>
                </a:solidFill>
                <a:latin typeface="Arial"/>
                <a:ea typeface="Arial"/>
                <a:cs typeface="Arial"/>
                <a:sym typeface="Arial"/>
              </a:rPr>
              <a:t>Creative Commons Licensing allows users to specify how material can be used.  It does not mean giving up copyright, instead it means offering some of your rights to any member of the public under certain conditions.</a:t>
            </a:r>
          </a:p>
          <a:p>
            <a:pPr indent="0" lvl="0" marL="342900" marR="0" rtl="0" algn="l">
              <a:lnSpc>
                <a:spcPct val="100000"/>
              </a:lnSpc>
              <a:spcBef>
                <a:spcPts val="640"/>
              </a:spcBef>
              <a:spcAft>
                <a:spcPts val="0"/>
              </a:spcAft>
              <a:buClr>
                <a:schemeClr val="dk1"/>
              </a:buClr>
              <a:buSzPct val="25000"/>
              <a:buFont typeface="Arial"/>
              <a:buNone/>
            </a:pPr>
            <a:r>
              <a:t/>
            </a:r>
            <a:endParaRPr b="0" i="0" sz="2200" u="none" cap="none" strike="noStrike">
              <a:solidFill>
                <a:srgbClr val="000000"/>
              </a:solidFill>
              <a:latin typeface="Arial"/>
              <a:ea typeface="Arial"/>
              <a:cs typeface="Arial"/>
              <a:sym typeface="Arial"/>
            </a:endParaRPr>
          </a:p>
          <a:p>
            <a:pPr indent="0" lvl="0" marL="342900" marR="0" rtl="0" algn="l">
              <a:lnSpc>
                <a:spcPct val="100000"/>
              </a:lnSpc>
              <a:spcBef>
                <a:spcPts val="640"/>
              </a:spcBef>
              <a:spcAft>
                <a:spcPts val="0"/>
              </a:spcAft>
              <a:buClr>
                <a:schemeClr val="dk1"/>
              </a:buClr>
              <a:buSzPct val="25000"/>
              <a:buFont typeface="Arial"/>
              <a:buNone/>
            </a:pPr>
            <a:r>
              <a:t/>
            </a:r>
            <a:endParaRPr b="0" i="0" sz="2200" u="none" cap="none" strike="noStrike">
              <a:solidFill>
                <a:srgbClr val="000000"/>
              </a:solidFill>
              <a:latin typeface="Arial"/>
              <a:ea typeface="Arial"/>
              <a:cs typeface="Arial"/>
              <a:sym typeface="Arial"/>
            </a:endParaRPr>
          </a:p>
        </p:txBody>
      </p:sp>
      <p:sp>
        <p:nvSpPr>
          <p:cNvPr id="267" name="Shape 267"/>
          <p:cNvSpPr txBox="1"/>
          <p:nvPr>
            <p:ph idx="4294967295" type="title"/>
          </p:nvPr>
        </p:nvSpPr>
        <p:spPr>
          <a:xfrm>
            <a:off x="675741" y="456912"/>
            <a:ext cx="7792500"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600" u="none" cap="none" strike="noStrike">
                <a:solidFill>
                  <a:srgbClr val="000000"/>
                </a:solidFill>
                <a:latin typeface="Arial"/>
                <a:ea typeface="Arial"/>
                <a:cs typeface="Arial"/>
                <a:sym typeface="Arial"/>
              </a:rPr>
              <a:t>Copyright</a:t>
            </a:r>
          </a:p>
        </p:txBody>
      </p:sp>
      <p:pic>
        <p:nvPicPr>
          <p:cNvPr id="268" name="Shape 268"/>
          <p:cNvPicPr preferRelativeResize="0"/>
          <p:nvPr/>
        </p:nvPicPr>
        <p:blipFill rotWithShape="1">
          <a:blip r:embed="rId3">
            <a:alphaModFix/>
          </a:blip>
          <a:srcRect b="0" l="0" r="0" t="0"/>
          <a:stretch/>
        </p:blipFill>
        <p:spPr>
          <a:xfrm>
            <a:off x="5811176" y="643047"/>
            <a:ext cx="770999" cy="770999"/>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0" l="0" r="0" t="0"/>
          <a:stretch/>
        </p:blipFill>
        <p:spPr>
          <a:xfrm>
            <a:off x="5040257" y="2493824"/>
            <a:ext cx="3852300" cy="2407500"/>
          </a:xfrm>
          <a:prstGeom prst="rect">
            <a:avLst/>
          </a:prstGeom>
          <a:noFill/>
          <a:ln>
            <a:noFill/>
          </a:ln>
        </p:spPr>
      </p:pic>
      <p:sp>
        <p:nvSpPr>
          <p:cNvPr id="275" name="Shape 275"/>
          <p:cNvSpPr txBox="1"/>
          <p:nvPr>
            <p:ph idx="4294967295" type="body"/>
          </p:nvPr>
        </p:nvSpPr>
        <p:spPr>
          <a:xfrm>
            <a:off x="380143" y="1614791"/>
            <a:ext cx="4522500" cy="4552500"/>
          </a:xfrm>
          <a:prstGeom prst="rect">
            <a:avLst/>
          </a:prstGeom>
          <a:noFill/>
          <a:ln>
            <a:noFill/>
          </a:ln>
        </p:spPr>
        <p:txBody>
          <a:bodyPr anchorCtr="0" anchor="t" bIns="91425" lIns="91425" rIns="91425" tIns="91425">
            <a:noAutofit/>
          </a:bodyPr>
          <a:lstStyle/>
          <a:p>
            <a:pPr indent="-406400" lvl="0" marL="457200" marR="0" rtl="0" algn="l">
              <a:lnSpc>
                <a:spcPct val="100000"/>
              </a:lnSpc>
              <a:spcBef>
                <a:spcPts val="0"/>
              </a:spcBef>
              <a:spcAft>
                <a:spcPts val="0"/>
              </a:spcAft>
              <a:buClr>
                <a:srgbClr val="000000"/>
              </a:buClr>
              <a:buSzPct val="100000"/>
              <a:buFont typeface="Arial"/>
            </a:pPr>
            <a:r>
              <a:rPr b="0" i="0" lang="en-GB" sz="2800" u="none" cap="none" strike="noStrike">
                <a:solidFill>
                  <a:srgbClr val="000000"/>
                </a:solidFill>
                <a:latin typeface="Arial"/>
                <a:ea typeface="Arial"/>
                <a:cs typeface="Arial"/>
                <a:sym typeface="Arial"/>
              </a:rPr>
              <a:t>Google Image Search offers a great range of images</a:t>
            </a:r>
          </a:p>
          <a:p>
            <a:pPr indent="-406400" lvl="0" marL="457200" marR="0" rtl="0" algn="l">
              <a:lnSpc>
                <a:spcPct val="100000"/>
              </a:lnSpc>
              <a:spcBef>
                <a:spcPts val="640"/>
              </a:spcBef>
              <a:spcAft>
                <a:spcPts val="0"/>
              </a:spcAft>
              <a:buClr>
                <a:srgbClr val="000000"/>
              </a:buClr>
              <a:buSzPct val="100000"/>
              <a:buFont typeface="Arial"/>
            </a:pPr>
            <a:r>
              <a:rPr b="0" i="0" lang="en-GB" sz="2800" u="none" cap="none" strike="noStrike">
                <a:solidFill>
                  <a:srgbClr val="000000"/>
                </a:solidFill>
                <a:latin typeface="Arial"/>
                <a:ea typeface="Arial"/>
                <a:cs typeface="Arial"/>
                <a:sym typeface="Arial"/>
              </a:rPr>
              <a:t>Can you reuse all of them in a document or presentation?</a:t>
            </a:r>
          </a:p>
          <a:p>
            <a:pPr indent="-406400" lvl="0" marL="457200" marR="0" rtl="0" algn="l">
              <a:lnSpc>
                <a:spcPct val="100000"/>
              </a:lnSpc>
              <a:spcBef>
                <a:spcPts val="640"/>
              </a:spcBef>
              <a:spcAft>
                <a:spcPts val="0"/>
              </a:spcAft>
              <a:buClr>
                <a:srgbClr val="000000"/>
              </a:buClr>
              <a:buSzPct val="100000"/>
              <a:buFont typeface="Arial"/>
            </a:pPr>
            <a:r>
              <a:rPr b="0" i="0" lang="en-GB" sz="2800" u="none" cap="none" strike="noStrike">
                <a:solidFill>
                  <a:srgbClr val="000000"/>
                </a:solidFill>
                <a:latin typeface="Arial"/>
                <a:ea typeface="Arial"/>
                <a:cs typeface="Arial"/>
                <a:sym typeface="Arial"/>
              </a:rPr>
              <a:t>There are copyright issues</a:t>
            </a:r>
          </a:p>
          <a:p>
            <a:pPr indent="-406400" lvl="0" marL="457200" marR="0" rtl="0" algn="l">
              <a:lnSpc>
                <a:spcPct val="100000"/>
              </a:lnSpc>
              <a:spcBef>
                <a:spcPts val="640"/>
              </a:spcBef>
              <a:spcAft>
                <a:spcPts val="0"/>
              </a:spcAft>
              <a:buClr>
                <a:srgbClr val="000000"/>
              </a:buClr>
              <a:buSzPct val="100000"/>
              <a:buFont typeface="Arial"/>
            </a:pPr>
            <a:r>
              <a:rPr b="0" i="0" lang="en-GB" sz="2800" u="none" cap="none" strike="noStrike">
                <a:solidFill>
                  <a:srgbClr val="000000"/>
                </a:solidFill>
                <a:latin typeface="Arial"/>
                <a:ea typeface="Arial"/>
                <a:cs typeface="Arial"/>
                <a:sym typeface="Arial"/>
              </a:rPr>
              <a:t>Possibility of contacting the owner of the image</a:t>
            </a:r>
          </a:p>
        </p:txBody>
      </p:sp>
      <p:sp>
        <p:nvSpPr>
          <p:cNvPr id="276" name="Shape 276"/>
          <p:cNvSpPr txBox="1"/>
          <p:nvPr>
            <p:ph idx="4294967295" type="title"/>
          </p:nvPr>
        </p:nvSpPr>
        <p:spPr>
          <a:xfrm>
            <a:off x="1799525" y="554850"/>
            <a:ext cx="6479099"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600" u="none" cap="none" strike="noStrike">
                <a:solidFill>
                  <a:schemeClr val="dk1"/>
                </a:solidFill>
                <a:latin typeface="Calibri"/>
                <a:ea typeface="Calibri"/>
                <a:cs typeface="Calibri"/>
                <a:sym typeface="Calibri"/>
              </a:rPr>
              <a:t>Google </a:t>
            </a:r>
            <a:r>
              <a:rPr b="1" i="0" lang="en-GB" sz="3600" u="none" cap="none" strike="noStrike">
                <a:solidFill>
                  <a:srgbClr val="000000"/>
                </a:solidFill>
                <a:latin typeface="Arial"/>
                <a:ea typeface="Arial"/>
                <a:cs typeface="Arial"/>
                <a:sym typeface="Arial"/>
              </a:rPr>
              <a:t>Image Search</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idx="4294967295" type="title"/>
          </p:nvPr>
        </p:nvSpPr>
        <p:spPr>
          <a:xfrm>
            <a:off x="1335875" y="536675"/>
            <a:ext cx="6769500" cy="11432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GB" sz="3000" u="none" cap="none" strike="noStrike">
                <a:solidFill>
                  <a:schemeClr val="dk1"/>
                </a:solidFill>
                <a:latin typeface="Calibri"/>
                <a:ea typeface="Calibri"/>
                <a:cs typeface="Calibri"/>
                <a:sym typeface="Calibri"/>
              </a:rPr>
              <a:t>Creative Commons </a:t>
            </a:r>
            <a:r>
              <a:rPr b="1" i="0" lang="en-GB" sz="3000" u="none" cap="none" strike="noStrike">
                <a:solidFill>
                  <a:srgbClr val="000000"/>
                </a:solidFill>
                <a:latin typeface="Arial"/>
                <a:ea typeface="Arial"/>
                <a:cs typeface="Arial"/>
                <a:sym typeface="Arial"/>
              </a:rPr>
              <a:t>Image Search</a:t>
            </a:r>
          </a:p>
        </p:txBody>
      </p:sp>
      <p:pic>
        <p:nvPicPr>
          <p:cNvPr id="283" name="Shape 283"/>
          <p:cNvPicPr preferRelativeResize="0"/>
          <p:nvPr/>
        </p:nvPicPr>
        <p:blipFill rotWithShape="1">
          <a:blip r:embed="rId3">
            <a:alphaModFix/>
          </a:blip>
          <a:srcRect b="0" l="0" r="0" t="0"/>
          <a:stretch/>
        </p:blipFill>
        <p:spPr>
          <a:xfrm>
            <a:off x="1031100" y="1417650"/>
            <a:ext cx="6810300" cy="3752700"/>
          </a:xfrm>
          <a:prstGeom prst="rect">
            <a:avLst/>
          </a:prstGeom>
          <a:noFill/>
          <a:ln>
            <a:noFill/>
          </a:ln>
        </p:spPr>
      </p:pic>
      <p:sp>
        <p:nvSpPr>
          <p:cNvPr id="284" name="Shape 284"/>
          <p:cNvSpPr txBox="1"/>
          <p:nvPr/>
        </p:nvSpPr>
        <p:spPr>
          <a:xfrm>
            <a:off x="1135850" y="5170500"/>
            <a:ext cx="7415099" cy="12644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GB" sz="2400" u="none" cap="none" strike="noStrike">
                <a:solidFill>
                  <a:schemeClr val="dk1"/>
                </a:solidFill>
                <a:latin typeface="Calibri"/>
                <a:ea typeface="Calibri"/>
                <a:cs typeface="Calibri"/>
                <a:sym typeface="Calibri"/>
              </a:rPr>
              <a:t>Use </a:t>
            </a:r>
            <a:r>
              <a:rPr b="0" i="0" lang="en-GB" sz="2400" u="sng" cap="none" strike="noStrike">
                <a:solidFill>
                  <a:schemeClr val="hlink"/>
                </a:solidFill>
                <a:latin typeface="Calibri"/>
                <a:ea typeface="Calibri"/>
                <a:cs typeface="Calibri"/>
                <a:sym typeface="Calibri"/>
                <a:hlinkClick r:id="rId4"/>
              </a:rPr>
              <a:t>Creative Commons Image search</a:t>
            </a:r>
            <a:r>
              <a:rPr b="0" i="0" lang="en-GB" sz="2400" u="none" cap="none" strike="noStrike">
                <a:solidFill>
                  <a:schemeClr val="dk1"/>
                </a:solidFill>
                <a:latin typeface="Calibri"/>
                <a:ea typeface="Calibri"/>
                <a:cs typeface="Calibri"/>
                <a:sym typeface="Calibri"/>
              </a:rPr>
              <a:t> to look for copyright free images from a range of sources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nvSpPr>
        <p:spPr>
          <a:xfrm>
            <a:off x="1143000" y="6202675"/>
            <a:ext cx="4019400" cy="324000"/>
          </a:xfrm>
          <a:prstGeom prst="rect">
            <a:avLst/>
          </a:prstGeom>
          <a:noFill/>
          <a:ln>
            <a:noFill/>
          </a:ln>
        </p:spPr>
        <p:txBody>
          <a:bodyPr anchorCtr="0" anchor="t" bIns="91425" lIns="91425" rIns="91425" tIns="91425">
            <a:noAutofit/>
          </a:bodyPr>
          <a:lstStyle/>
          <a:p>
            <a:pPr lvl="0" rtl="0">
              <a:spcBef>
                <a:spcPts val="0"/>
              </a:spcBef>
              <a:buNone/>
            </a:pPr>
            <a:r>
              <a:rPr lang="en-GB" u="sng">
                <a:solidFill>
                  <a:schemeClr val="hlink"/>
                </a:solidFill>
                <a:hlinkClick r:id="rId3"/>
              </a:rPr>
              <a:t>https://youtu.be/PcZg51Il9no?t=36s</a:t>
            </a:r>
            <a:r>
              <a:rPr lang="en-GB"/>
              <a:t>  </a:t>
            </a:r>
          </a:p>
        </p:txBody>
      </p:sp>
      <p:sp>
        <p:nvSpPr>
          <p:cNvPr id="290" name="Shape 290">
            <a:hlinkClick r:id="rId4"/>
          </p:cNvPr>
          <p:cNvSpPr/>
          <p:nvPr/>
        </p:nvSpPr>
        <p:spPr>
          <a:xfrm>
            <a:off x="1229900" y="907325"/>
            <a:ext cx="6770625" cy="5077974"/>
          </a:xfrm>
          <a:prstGeom prst="rect">
            <a:avLst/>
          </a:prstGeom>
          <a:blipFill>
            <a:blip r:embed="rId5">
              <a:alphaModFix/>
            </a:blip>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1275850" y="382775"/>
            <a:ext cx="7667399" cy="1143299"/>
          </a:xfrm>
          <a:prstGeom prst="rect">
            <a:avLst/>
          </a:prstGeom>
          <a:noFill/>
          <a:ln>
            <a:noFill/>
          </a:ln>
        </p:spPr>
        <p:txBody>
          <a:bodyPr anchorCtr="0" anchor="ctr" bIns="91425" lIns="91425" rIns="91425" tIns="91425">
            <a:noAutofit/>
          </a:bodyPr>
          <a:lstStyle/>
          <a:p>
            <a:pPr indent="0" lvl="0" marL="0" marR="0" rtl="0" algn="ctr">
              <a:spcBef>
                <a:spcPts val="0"/>
              </a:spcBef>
              <a:buClr>
                <a:schemeClr val="dk1"/>
              </a:buClr>
              <a:buSzPct val="25000"/>
              <a:buFont typeface="Calibri"/>
              <a:buNone/>
            </a:pPr>
            <a:r>
              <a:rPr b="1" i="0" lang="en-GB" sz="3000" u="none" cap="none" strike="noStrike">
                <a:solidFill>
                  <a:schemeClr val="dk1"/>
                </a:solidFill>
                <a:latin typeface="Calibri"/>
                <a:ea typeface="Calibri"/>
                <a:cs typeface="Calibri"/>
                <a:sym typeface="Calibri"/>
              </a:rPr>
              <a:t>Instagrok</a:t>
            </a:r>
          </a:p>
          <a:p>
            <a:pPr indent="0" lvl="0" marL="0" marR="0" rtl="0" algn="ctr">
              <a:spcBef>
                <a:spcPts val="0"/>
              </a:spcBef>
              <a:buClr>
                <a:schemeClr val="dk1"/>
              </a:buClr>
              <a:buSzPct val="25000"/>
              <a:buFont typeface="Calibri"/>
              <a:buNone/>
            </a:pPr>
            <a:r>
              <a:rPr lang="en-GB" sz="2400">
                <a:solidFill>
                  <a:schemeClr val="dk1"/>
                </a:solidFill>
                <a:latin typeface="Calibri"/>
                <a:ea typeface="Calibri"/>
                <a:cs typeface="Calibri"/>
                <a:sym typeface="Calibri"/>
              </a:rPr>
              <a:t>A Visual Search Engine</a:t>
            </a:r>
          </a:p>
        </p:txBody>
      </p:sp>
      <p:sp>
        <p:nvSpPr>
          <p:cNvPr id="296" name="Shape 296"/>
          <p:cNvSpPr txBox="1"/>
          <p:nvPr>
            <p:ph idx="1" type="body"/>
          </p:nvPr>
        </p:nvSpPr>
        <p:spPr>
          <a:xfrm>
            <a:off x="780600" y="4976800"/>
            <a:ext cx="7582800" cy="9668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GB" sz="2400" u="none" cap="none" strike="noStrike">
                <a:solidFill>
                  <a:schemeClr val="dk1"/>
                </a:solidFill>
                <a:latin typeface="Calibri"/>
                <a:ea typeface="Calibri"/>
                <a:cs typeface="Calibri"/>
                <a:sym typeface="Calibri"/>
              </a:rPr>
              <a:t>Group Task</a:t>
            </a:r>
            <a:r>
              <a:rPr b="0" i="0" lang="en-GB" sz="2400" u="none" cap="none" strike="noStrike">
                <a:solidFill>
                  <a:schemeClr val="dk1"/>
                </a:solidFill>
                <a:latin typeface="Calibri"/>
                <a:ea typeface="Calibri"/>
                <a:cs typeface="Calibri"/>
                <a:sym typeface="Calibri"/>
              </a:rPr>
              <a:t>: Perform a search for the topic of ‘volcanoes’ on </a:t>
            </a:r>
            <a:r>
              <a:rPr b="0" i="0" lang="en-GB" sz="2400" u="sng" cap="none" strike="noStrike">
                <a:solidFill>
                  <a:schemeClr val="hlink"/>
                </a:solidFill>
                <a:latin typeface="Calibri"/>
                <a:ea typeface="Calibri"/>
                <a:cs typeface="Calibri"/>
                <a:sym typeface="Calibri"/>
                <a:hlinkClick r:id="rId3"/>
              </a:rPr>
              <a:t>http://www.instagrok.com/</a:t>
            </a:r>
            <a:r>
              <a:rPr b="0" i="0" lang="en-GB" sz="2400" u="none" cap="none" strike="noStrike">
                <a:solidFill>
                  <a:schemeClr val="dk1"/>
                </a:solidFill>
                <a:latin typeface="Calibri"/>
                <a:ea typeface="Calibri"/>
                <a:cs typeface="Calibri"/>
                <a:sym typeface="Calibri"/>
              </a:rPr>
              <a:t>. How would you use this resource in your own teaching?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pic>
        <p:nvPicPr>
          <p:cNvPr id="297" name="Shape 297"/>
          <p:cNvPicPr preferRelativeResize="0"/>
          <p:nvPr/>
        </p:nvPicPr>
        <p:blipFill rotWithShape="1">
          <a:blip r:embed="rId4">
            <a:alphaModFix/>
          </a:blip>
          <a:srcRect b="0" l="0" r="0" t="0"/>
          <a:stretch/>
        </p:blipFill>
        <p:spPr>
          <a:xfrm>
            <a:off x="4942550" y="1884637"/>
            <a:ext cx="3572699" cy="2678100"/>
          </a:xfrm>
          <a:prstGeom prst="rect">
            <a:avLst/>
          </a:prstGeom>
          <a:noFill/>
          <a:ln>
            <a:noFill/>
          </a:ln>
        </p:spPr>
      </p:pic>
      <p:pic>
        <p:nvPicPr>
          <p:cNvPr id="298" name="Shape 298"/>
          <p:cNvPicPr preferRelativeResize="0"/>
          <p:nvPr/>
        </p:nvPicPr>
        <p:blipFill rotWithShape="1">
          <a:blip r:embed="rId5">
            <a:alphaModFix/>
          </a:blip>
          <a:srcRect b="0" l="0" r="0" t="0"/>
          <a:stretch/>
        </p:blipFill>
        <p:spPr>
          <a:xfrm>
            <a:off x="612200" y="1884637"/>
            <a:ext cx="3572699" cy="27335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25" y="473187"/>
            <a:ext cx="8229600" cy="11433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4400" u="sng" cap="none" strike="noStrike">
                <a:solidFill>
                  <a:schemeClr val="hlink"/>
                </a:solidFill>
                <a:latin typeface="Calibri"/>
                <a:ea typeface="Calibri"/>
                <a:cs typeface="Calibri"/>
                <a:sym typeface="Calibri"/>
                <a:hlinkClick r:id="rId3"/>
              </a:rPr>
              <a:t>World Wonders Project</a:t>
            </a:r>
          </a:p>
        </p:txBody>
      </p:sp>
      <p:sp>
        <p:nvSpPr>
          <p:cNvPr id="305" name="Shape 305"/>
          <p:cNvSpPr txBox="1"/>
          <p:nvPr>
            <p:ph idx="1" type="body"/>
          </p:nvPr>
        </p:nvSpPr>
        <p:spPr>
          <a:xfrm>
            <a:off x="1835696" y="5517232"/>
            <a:ext cx="5545500" cy="792000"/>
          </a:xfrm>
          <a:prstGeom prst="rect">
            <a:avLst/>
          </a:prstGeom>
          <a:noFill/>
          <a:ln>
            <a:noFill/>
          </a:ln>
        </p:spPr>
        <p:txBody>
          <a:bodyPr anchorCtr="0" anchor="t" bIns="45700" lIns="91425" rIns="91425" tIns="45700">
            <a:noAutofit/>
          </a:bodyPr>
          <a:lstStyle/>
          <a:p>
            <a:pPr indent="0" lvl="0" marL="0" marR="0" rtl="0" algn="l">
              <a:spcBef>
                <a:spcPts val="0"/>
              </a:spcBef>
              <a:buClr>
                <a:schemeClr val="hlink"/>
              </a:buClr>
              <a:buSzPct val="25000"/>
              <a:buFont typeface="Arial"/>
              <a:buNone/>
            </a:pPr>
            <a:r>
              <a:t/>
            </a:r>
            <a:endParaRPr/>
          </a:p>
          <a:p>
            <a:pPr indent="-139700" lvl="0" marL="34290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306" name="Shape 306">
            <a:hlinkClick r:id="rId4"/>
          </p:cNvPr>
          <p:cNvSpPr/>
          <p:nvPr/>
        </p:nvSpPr>
        <p:spPr>
          <a:xfrm>
            <a:off x="1093975" y="1499550"/>
            <a:ext cx="6956049" cy="5016774"/>
          </a:xfrm>
          <a:prstGeom prst="rect">
            <a:avLst/>
          </a:prstGeom>
          <a:blipFill>
            <a:blip r:embed="rId5">
              <a:alphaModFix/>
            </a:blip>
            <a:stretch>
              <a:fillRect/>
            </a:stretch>
          </a:blipFill>
          <a:ln>
            <a:noFill/>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457200" y="457187"/>
            <a:ext cx="8229600" cy="11432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GB" sz="4400" u="sng" cap="none" strike="noStrike">
                <a:solidFill>
                  <a:schemeClr val="hlink"/>
                </a:solidFill>
                <a:latin typeface="Calibri"/>
                <a:ea typeface="Calibri"/>
                <a:cs typeface="Calibri"/>
                <a:sym typeface="Calibri"/>
                <a:hlinkClick r:id="rId3"/>
              </a:rPr>
              <a:t>Google Cultural Institute</a:t>
            </a:r>
          </a:p>
        </p:txBody>
      </p:sp>
      <p:sp>
        <p:nvSpPr>
          <p:cNvPr id="312" name="Shape 312"/>
          <p:cNvSpPr txBox="1"/>
          <p:nvPr>
            <p:ph idx="1" type="body"/>
          </p:nvPr>
        </p:nvSpPr>
        <p:spPr>
          <a:xfrm>
            <a:off x="4648200" y="1600200"/>
            <a:ext cx="4038599" cy="45261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i="0" lang="en-GB" sz="3000" u="none" cap="none" strike="noStrike">
                <a:solidFill>
                  <a:schemeClr val="dk1"/>
                </a:solidFill>
                <a:latin typeface="Calibri"/>
                <a:ea typeface="Calibri"/>
                <a:cs typeface="Calibri"/>
                <a:sym typeface="Calibri"/>
              </a:rPr>
              <a:t>Key Features</a:t>
            </a:r>
          </a:p>
          <a:p>
            <a:pPr indent="-342900" lvl="0" marL="342900" marR="0" rtl="0" algn="l">
              <a:spcBef>
                <a:spcPts val="560"/>
              </a:spcBef>
              <a:buClr>
                <a:schemeClr val="dk1"/>
              </a:buClr>
              <a:buSzPct val="100000"/>
              <a:buFont typeface="Arial"/>
              <a:buChar char="•"/>
            </a:pPr>
            <a:r>
              <a:rPr b="0" i="0" lang="en-GB" sz="2800" u="none" cap="none" strike="noStrike">
                <a:solidFill>
                  <a:schemeClr val="dk1"/>
                </a:solidFill>
                <a:latin typeface="Calibri"/>
                <a:ea typeface="Calibri"/>
                <a:cs typeface="Calibri"/>
                <a:sym typeface="Calibri"/>
              </a:rPr>
              <a:t>World Wonders</a:t>
            </a:r>
          </a:p>
          <a:p>
            <a:pPr indent="-342900" lvl="0" marL="342900" marR="0" rtl="0" algn="l">
              <a:spcBef>
                <a:spcPts val="560"/>
              </a:spcBef>
              <a:buClr>
                <a:schemeClr val="dk1"/>
              </a:buClr>
              <a:buSzPct val="100000"/>
              <a:buFont typeface="Arial"/>
              <a:buChar char="•"/>
            </a:pPr>
            <a:r>
              <a:rPr b="0" i="0" lang="en-GB" sz="2800" u="none" cap="none" strike="noStrike">
                <a:solidFill>
                  <a:schemeClr val="dk1"/>
                </a:solidFill>
                <a:latin typeface="Calibri"/>
                <a:ea typeface="Calibri"/>
                <a:cs typeface="Calibri"/>
                <a:sym typeface="Calibri"/>
              </a:rPr>
              <a:t>Historic Moments</a:t>
            </a:r>
          </a:p>
          <a:p>
            <a:pPr indent="-342900" lvl="0" marL="342900" marR="0" rtl="0" algn="l">
              <a:spcBef>
                <a:spcPts val="560"/>
              </a:spcBef>
              <a:buClr>
                <a:schemeClr val="dk1"/>
              </a:buClr>
              <a:buSzPct val="100000"/>
              <a:buFont typeface="Arial"/>
              <a:buChar char="•"/>
            </a:pPr>
            <a:r>
              <a:rPr b="0" i="0" lang="en-GB" sz="2800" u="none" cap="none" strike="noStrike">
                <a:solidFill>
                  <a:schemeClr val="dk1"/>
                </a:solidFill>
                <a:latin typeface="Calibri"/>
                <a:ea typeface="Calibri"/>
                <a:cs typeface="Calibri"/>
                <a:sym typeface="Calibri"/>
              </a:rPr>
              <a:t>Art Project</a:t>
            </a:r>
          </a:p>
          <a:p>
            <a:pPr indent="-342900" lvl="0" marL="342900" marR="0" rtl="0" algn="l">
              <a:spcBef>
                <a:spcPts val="560"/>
              </a:spcBef>
              <a:buClr>
                <a:schemeClr val="dk1"/>
              </a:buClr>
              <a:buSzPct val="100000"/>
              <a:buFont typeface="Arial"/>
              <a:buChar char="•"/>
            </a:pPr>
            <a:r>
              <a:rPr b="0" i="0" lang="en-GB" sz="2800" u="none" cap="none" strike="noStrike">
                <a:solidFill>
                  <a:schemeClr val="dk1"/>
                </a:solidFill>
                <a:latin typeface="Calibri"/>
                <a:ea typeface="Calibri"/>
                <a:cs typeface="Calibri"/>
                <a:sym typeface="Calibri"/>
              </a:rPr>
              <a:t>Experiential Learning</a:t>
            </a:r>
          </a:p>
          <a:p>
            <a:pPr indent="-342900" lvl="0" marL="342900" marR="0" rtl="0" algn="l">
              <a:spcBef>
                <a:spcPts val="560"/>
              </a:spcBef>
              <a:buClr>
                <a:schemeClr val="dk1"/>
              </a:buClr>
              <a:buSzPct val="100000"/>
              <a:buFont typeface="Arial"/>
              <a:buChar char="•"/>
            </a:pPr>
            <a:r>
              <a:rPr b="0" i="0" lang="en-GB" sz="2800" u="none" cap="none" strike="noStrike">
                <a:solidFill>
                  <a:schemeClr val="dk1"/>
                </a:solidFill>
                <a:latin typeface="Calibri"/>
                <a:ea typeface="Calibri"/>
                <a:cs typeface="Calibri"/>
                <a:sym typeface="Calibri"/>
              </a:rPr>
              <a:t>Primary Sources</a:t>
            </a:r>
          </a:p>
          <a:p>
            <a:pPr indent="-165100" lvl="0" marL="342900" marR="0" rtl="0" algn="l">
              <a:spcBef>
                <a:spcPts val="56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id="313" name="Shape 313"/>
          <p:cNvPicPr preferRelativeResize="0"/>
          <p:nvPr/>
        </p:nvPicPr>
        <p:blipFill rotWithShape="1">
          <a:blip r:embed="rId4">
            <a:alphaModFix/>
          </a:blip>
          <a:srcRect b="0" l="0" r="0" t="0"/>
          <a:stretch/>
        </p:blipFill>
        <p:spPr>
          <a:xfrm>
            <a:off x="398700" y="1778650"/>
            <a:ext cx="4118099" cy="2784299"/>
          </a:xfrm>
          <a:prstGeom prst="rect">
            <a:avLst/>
          </a:prstGeom>
          <a:noFill/>
          <a:ln>
            <a:noFill/>
          </a:ln>
        </p:spPr>
      </p:pic>
      <p:sp>
        <p:nvSpPr>
          <p:cNvPr id="314" name="Shape 314"/>
          <p:cNvSpPr txBox="1"/>
          <p:nvPr/>
        </p:nvSpPr>
        <p:spPr>
          <a:xfrm>
            <a:off x="398700" y="4862275"/>
            <a:ext cx="8346600" cy="9873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1" i="0" lang="en-GB" sz="2000" u="none" cap="none" strike="noStrike">
                <a:solidFill>
                  <a:schemeClr val="dk1"/>
                </a:solidFill>
                <a:latin typeface="Calibri"/>
                <a:ea typeface="Calibri"/>
                <a:cs typeface="Calibri"/>
                <a:sym typeface="Calibri"/>
              </a:rPr>
              <a:t>Task 1: </a:t>
            </a:r>
            <a:r>
              <a:rPr b="0" i="0" lang="en-GB" sz="2000" u="none" cap="none" strike="noStrike">
                <a:solidFill>
                  <a:schemeClr val="dk1"/>
                </a:solidFill>
                <a:latin typeface="Calibri"/>
                <a:ea typeface="Calibri"/>
                <a:cs typeface="Calibri"/>
                <a:sym typeface="Calibri"/>
              </a:rPr>
              <a:t>Explore </a:t>
            </a:r>
            <a:r>
              <a:rPr b="1" i="0" lang="en-GB" sz="2000" u="none" cap="none" strike="noStrike">
                <a:solidFill>
                  <a:schemeClr val="dk1"/>
                </a:solidFill>
                <a:latin typeface="Calibri"/>
                <a:ea typeface="Calibri"/>
                <a:cs typeface="Calibri"/>
                <a:sym typeface="Calibri"/>
              </a:rPr>
              <a:t>Scott’s Hut</a:t>
            </a:r>
            <a:r>
              <a:rPr b="0" i="0" lang="en-GB" sz="2000" u="none" cap="none" strike="noStrike">
                <a:solidFill>
                  <a:schemeClr val="dk1"/>
                </a:solidFill>
                <a:latin typeface="Calibri"/>
                <a:ea typeface="Calibri"/>
                <a:cs typeface="Calibri"/>
                <a:sym typeface="Calibri"/>
              </a:rPr>
              <a:t> and suggest a way this could be used as part of a literacy lesson</a:t>
            </a:r>
          </a:p>
          <a:p>
            <a:pPr indent="0" lvl="0" marL="0" marR="0" rtl="0" algn="l">
              <a:spcBef>
                <a:spcPts val="0"/>
              </a:spcBef>
              <a:buClr>
                <a:schemeClr val="dk1"/>
              </a:buClr>
              <a:buSzPct val="25000"/>
              <a:buFont typeface="Calibri"/>
              <a:buNone/>
            </a:pPr>
            <a:r>
              <a:rPr b="1" i="0" lang="en-GB" sz="2000" u="none" cap="none" strike="noStrike">
                <a:solidFill>
                  <a:schemeClr val="dk1"/>
                </a:solidFill>
                <a:latin typeface="Calibri"/>
                <a:ea typeface="Calibri"/>
                <a:cs typeface="Calibri"/>
                <a:sym typeface="Calibri"/>
              </a:rPr>
              <a:t>Task 2: </a:t>
            </a:r>
            <a:r>
              <a:rPr b="0" i="0" lang="en-GB" sz="2000" u="none" cap="none" strike="noStrike">
                <a:solidFill>
                  <a:schemeClr val="dk1"/>
                </a:solidFill>
                <a:latin typeface="Calibri"/>
                <a:ea typeface="Calibri"/>
                <a:cs typeface="Calibri"/>
                <a:sym typeface="Calibri"/>
              </a:rPr>
              <a:t>Walk through the Van Gogh Museum and find ‘</a:t>
            </a:r>
            <a:r>
              <a:rPr b="1" i="0" lang="en-GB" sz="2000" u="none" cap="none" strike="noStrike">
                <a:solidFill>
                  <a:schemeClr val="dk1"/>
                </a:solidFill>
                <a:latin typeface="Calibri"/>
                <a:ea typeface="Calibri"/>
                <a:cs typeface="Calibri"/>
                <a:sym typeface="Calibri"/>
              </a:rPr>
              <a:t>The Bedroom</a:t>
            </a:r>
            <a:r>
              <a:rPr b="0" i="0" lang="en-GB" sz="2000" u="none" cap="none" strike="noStrike">
                <a:solidFill>
                  <a:schemeClr val="dk1"/>
                </a:solidFill>
                <a:latin typeface="Calibri"/>
                <a:ea typeface="Calibri"/>
                <a:cs typeface="Calibri"/>
                <a:sym typeface="Calibri"/>
              </a:rPr>
              <a:t>’ and ‘</a:t>
            </a:r>
            <a:r>
              <a:rPr b="1" i="0" lang="en-GB" sz="2000" u="none" cap="none" strike="noStrike">
                <a:solidFill>
                  <a:schemeClr val="dk1"/>
                </a:solidFill>
                <a:latin typeface="Calibri"/>
                <a:ea typeface="Calibri"/>
                <a:cs typeface="Calibri"/>
                <a:sym typeface="Calibri"/>
              </a:rPr>
              <a:t>Sunflowers</a:t>
            </a:r>
            <a:r>
              <a:rPr b="0" i="0" lang="en-GB" sz="2000" u="none" cap="none" strike="noStrike">
                <a:solidFill>
                  <a:schemeClr val="dk1"/>
                </a:solidFill>
                <a:latin typeface="Calibri"/>
                <a:ea typeface="Calibri"/>
                <a:cs typeface="Calibri"/>
                <a:sym typeface="Calibri"/>
              </a:rPr>
              <a:t>’ paintings. Could this be used for any of the writing genres?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457200" y="1886325"/>
            <a:ext cx="8229600" cy="4239900"/>
          </a:xfrm>
          <a:prstGeom prst="rect">
            <a:avLst/>
          </a:prstGeom>
        </p:spPr>
        <p:txBody>
          <a:bodyPr anchorCtr="0" anchor="t" bIns="91425" lIns="91425" rIns="91425" tIns="91425">
            <a:noAutofit/>
          </a:bodyPr>
          <a:lstStyle/>
          <a:p>
            <a:pPr indent="-69850" lvl="0" marL="0" rtl="0">
              <a:spcBef>
                <a:spcPts val="0"/>
              </a:spcBef>
              <a:buSzPct val="45833"/>
              <a:buNone/>
            </a:pPr>
            <a:r>
              <a:t/>
            </a:r>
            <a:endParaRPr b="1" sz="2400">
              <a:solidFill>
                <a:schemeClr val="dk1"/>
              </a:solidFill>
            </a:endParaRPr>
          </a:p>
          <a:p>
            <a:pPr indent="-69850" lvl="0" marL="0" rtl="0">
              <a:spcBef>
                <a:spcPts val="0"/>
              </a:spcBef>
              <a:buSzPct val="45833"/>
              <a:buNone/>
            </a:pPr>
            <a:r>
              <a:rPr b="1" lang="en-GB" sz="2400">
                <a:solidFill>
                  <a:schemeClr val="dk1"/>
                </a:solidFill>
              </a:rPr>
              <a:t>Session One Objectives: </a:t>
            </a:r>
          </a:p>
          <a:p>
            <a:pPr indent="-69850" lvl="0" marL="0" rtl="0">
              <a:spcBef>
                <a:spcPts val="0"/>
              </a:spcBef>
              <a:buSzPct val="45833"/>
              <a:buNone/>
            </a:pPr>
            <a:r>
              <a:t/>
            </a:r>
            <a:endParaRPr b="1" sz="2400">
              <a:solidFill>
                <a:schemeClr val="dk1"/>
              </a:solidFill>
            </a:endParaRPr>
          </a:p>
          <a:p>
            <a:pPr indent="-381000" lvl="0" marL="457200" rtl="0" algn="just">
              <a:spcBef>
                <a:spcPts val="0"/>
              </a:spcBef>
              <a:buSzPct val="100000"/>
              <a:buFont typeface="Arial"/>
              <a:buAutoNum type="arabicPeriod"/>
            </a:pPr>
            <a:r>
              <a:rPr lang="en-GB" sz="2400">
                <a:solidFill>
                  <a:schemeClr val="dk1"/>
                </a:solidFill>
              </a:rPr>
              <a:t>To show teachers that the skills of skimming, scanning, determining importance and summarising can often be lost by the convenience of search engines</a:t>
            </a:r>
          </a:p>
          <a:p>
            <a:pPr indent="-381000" lvl="0" marL="457200" rtl="0">
              <a:spcBef>
                <a:spcPts val="0"/>
              </a:spcBef>
              <a:buSzPct val="100000"/>
              <a:buFont typeface="Arial"/>
              <a:buAutoNum type="arabicPeriod"/>
            </a:pPr>
            <a:r>
              <a:rPr lang="en-GB" sz="2400">
                <a:solidFill>
                  <a:schemeClr val="dk1"/>
                </a:solidFill>
              </a:rPr>
              <a:t>To discover a range of search engines designed for student use</a:t>
            </a:r>
          </a:p>
          <a:p>
            <a:pPr indent="-381000" lvl="0" marL="457200" rtl="0">
              <a:spcBef>
                <a:spcPts val="0"/>
              </a:spcBef>
              <a:buSzPct val="100000"/>
              <a:buFont typeface="Arial"/>
              <a:buAutoNum type="arabicPeriod"/>
            </a:pPr>
            <a:r>
              <a:rPr lang="en-GB" sz="2400">
                <a:solidFill>
                  <a:schemeClr val="dk1"/>
                </a:solidFill>
              </a:rPr>
              <a:t>To demonstrate how relevant digital literacy skills in finding and selecting information can be developed</a:t>
            </a:r>
          </a:p>
          <a:p>
            <a:pPr lvl="0" rtl="0">
              <a:spcBef>
                <a:spcPts val="0"/>
              </a:spcBef>
              <a:buNone/>
            </a:pPr>
            <a:r>
              <a:t/>
            </a:r>
            <a:endParaRPr/>
          </a:p>
        </p:txBody>
      </p:sp>
      <p:sp>
        <p:nvSpPr>
          <p:cNvPr id="118" name="Shape 118"/>
          <p:cNvSpPr txBox="1"/>
          <p:nvPr>
            <p:ph type="title"/>
          </p:nvPr>
        </p:nvSpPr>
        <p:spPr>
          <a:xfrm>
            <a:off x="205050" y="743025"/>
            <a:ext cx="8733900" cy="1143300"/>
          </a:xfrm>
          <a:prstGeom prst="rect">
            <a:avLst/>
          </a:prstGeom>
        </p:spPr>
        <p:txBody>
          <a:bodyPr anchorCtr="0" anchor="ctr" bIns="91425" lIns="91425" rIns="91425" tIns="91425">
            <a:noAutofit/>
          </a:bodyPr>
          <a:lstStyle/>
          <a:p>
            <a:pPr lvl="0" rtl="0">
              <a:spcBef>
                <a:spcPts val="0"/>
              </a:spcBef>
              <a:buNone/>
            </a:pPr>
            <a:r>
              <a:rPr b="1" lang="en-GB" sz="3000"/>
              <a:t>Developing Digital and ICT Literacies</a:t>
            </a:r>
          </a:p>
          <a:p>
            <a:pPr lvl="0" rtl="0">
              <a:spcBef>
                <a:spcPts val="0"/>
              </a:spcBef>
              <a:buNone/>
            </a:pPr>
            <a:r>
              <a:rPr b="1" lang="en-GB" sz="3000"/>
              <a:t>Finding, evaluating and curating information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title"/>
          </p:nvPr>
        </p:nvSpPr>
        <p:spPr>
          <a:xfrm>
            <a:off x="457200" y="457187"/>
            <a:ext cx="8229600" cy="1143299"/>
          </a:xfrm>
          <a:prstGeom prst="rect">
            <a:avLst/>
          </a:prstGeom>
          <a:noFill/>
          <a:ln>
            <a:noFill/>
          </a:ln>
        </p:spPr>
        <p:txBody>
          <a:bodyPr anchorCtr="0" anchor="ctr" bIns="91425" lIns="91425" rIns="91425" tIns="91425">
            <a:noAutofit/>
          </a:bodyPr>
          <a:lstStyle/>
          <a:p>
            <a:pPr indent="0" lvl="0" marL="0" marR="0" rtl="0" algn="ctr">
              <a:spcBef>
                <a:spcPts val="0"/>
              </a:spcBef>
              <a:buClr>
                <a:schemeClr val="dk1"/>
              </a:buClr>
              <a:buSzPct val="25000"/>
              <a:buFont typeface="Calibri"/>
              <a:buNone/>
            </a:pPr>
            <a:r>
              <a:rPr b="1" i="0" lang="en-GB" sz="3600" u="none" cap="none" strike="noStrike">
                <a:solidFill>
                  <a:schemeClr val="dk1"/>
                </a:solidFill>
                <a:latin typeface="Calibri"/>
                <a:ea typeface="Calibri"/>
                <a:cs typeface="Calibri"/>
                <a:sym typeface="Calibri"/>
              </a:rPr>
              <a:t>Classroom Practice</a:t>
            </a:r>
          </a:p>
        </p:txBody>
      </p:sp>
      <p:sp>
        <p:nvSpPr>
          <p:cNvPr id="321" name="Shape 321"/>
          <p:cNvSpPr txBox="1"/>
          <p:nvPr>
            <p:ph idx="1" type="body"/>
          </p:nvPr>
        </p:nvSpPr>
        <p:spPr>
          <a:xfrm>
            <a:off x="4337800" y="1687650"/>
            <a:ext cx="4673999" cy="4526100"/>
          </a:xfrm>
          <a:prstGeom prst="rect">
            <a:avLst/>
          </a:prstGeom>
          <a:noFill/>
          <a:ln>
            <a:noFill/>
          </a:ln>
        </p:spPr>
        <p:txBody>
          <a:bodyPr anchorCtr="0" anchor="t" bIns="91425" lIns="91425" rIns="91425" tIns="91425">
            <a:noAutofit/>
          </a:bodyPr>
          <a:lstStyle/>
          <a:p>
            <a:pPr indent="-342900" lvl="0" marL="342900" marR="0" rtl="0" algn="l">
              <a:spcBef>
                <a:spcPts val="0"/>
              </a:spcBef>
              <a:buClr>
                <a:schemeClr val="dk1"/>
              </a:buClr>
              <a:buSzPct val="25000"/>
              <a:buFont typeface="Arial"/>
              <a:buNone/>
            </a:pPr>
            <a:r>
              <a:rPr b="1" i="0" lang="en-GB" sz="3000" u="none" cap="none" strike="noStrike">
                <a:solidFill>
                  <a:schemeClr val="dk1"/>
                </a:solidFill>
                <a:latin typeface="Calibri"/>
                <a:ea typeface="Calibri"/>
                <a:cs typeface="Calibri"/>
                <a:sym typeface="Calibri"/>
              </a:rPr>
              <a:t>The </a:t>
            </a:r>
            <a:r>
              <a:rPr b="1" lang="en-GB" sz="3000">
                <a:solidFill>
                  <a:schemeClr val="dk1"/>
                </a:solidFill>
                <a:latin typeface="Calibri"/>
                <a:ea typeface="Calibri"/>
                <a:cs typeface="Calibri"/>
                <a:sym typeface="Calibri"/>
              </a:rPr>
              <a:t>Secondary </a:t>
            </a:r>
            <a:r>
              <a:rPr b="1" i="0" lang="en-GB" sz="3000" u="none" cap="none" strike="noStrike">
                <a:solidFill>
                  <a:schemeClr val="dk1"/>
                </a:solidFill>
                <a:latin typeface="Calibri"/>
                <a:ea typeface="Calibri"/>
                <a:cs typeface="Calibri"/>
                <a:sym typeface="Calibri"/>
              </a:rPr>
              <a:t>Guide </a:t>
            </a:r>
          </a:p>
          <a:p>
            <a:pPr indent="-342900" lvl="0" marL="342900" marR="0" rtl="0" algn="l">
              <a:spcBef>
                <a:spcPts val="0"/>
              </a:spcBef>
              <a:buClr>
                <a:schemeClr val="dk1"/>
              </a:buClr>
              <a:buSzPct val="25000"/>
              <a:buFont typeface="Arial"/>
              <a:buNone/>
            </a:pPr>
            <a:r>
              <a:t/>
            </a:r>
            <a:endParaRPr b="1" i="0" sz="3000" u="none" cap="none" strike="noStrike">
              <a:solidFill>
                <a:schemeClr val="dk1"/>
              </a:solidFill>
              <a:latin typeface="Calibri"/>
              <a:ea typeface="Calibri"/>
              <a:cs typeface="Calibri"/>
              <a:sym typeface="Calibri"/>
            </a:endParaRPr>
          </a:p>
          <a:p>
            <a:pPr indent="-419100" lvl="0" marL="457200" marR="0" rtl="0" algn="l">
              <a:spcBef>
                <a:spcPts val="0"/>
              </a:spcBef>
              <a:buClr>
                <a:schemeClr val="dk1"/>
              </a:buClr>
              <a:buSzPct val="100000"/>
              <a:buFont typeface="Arial"/>
              <a:buChar char="•"/>
            </a:pPr>
            <a:r>
              <a:rPr b="0" i="0" lang="en-GB" sz="3000" u="none" cap="none" strike="noStrike">
                <a:solidFill>
                  <a:schemeClr val="dk1"/>
                </a:solidFill>
                <a:latin typeface="Calibri"/>
                <a:ea typeface="Calibri"/>
                <a:cs typeface="Calibri"/>
                <a:sym typeface="Calibri"/>
              </a:rPr>
              <a:t>Suggested use</a:t>
            </a:r>
          </a:p>
          <a:p>
            <a:pPr indent="-419100" lvl="0" marL="457200" marR="0" rtl="0" algn="l">
              <a:spcBef>
                <a:spcPts val="0"/>
              </a:spcBef>
              <a:buClr>
                <a:schemeClr val="dk1"/>
              </a:buClr>
              <a:buSzPct val="100000"/>
              <a:buFont typeface="Arial"/>
              <a:buChar char="•"/>
            </a:pPr>
            <a:r>
              <a:rPr b="0" i="0" lang="en-GB" sz="3000" u="none" cap="none" strike="noStrike">
                <a:solidFill>
                  <a:schemeClr val="dk1"/>
                </a:solidFill>
                <a:latin typeface="Calibri"/>
                <a:ea typeface="Calibri"/>
                <a:cs typeface="Calibri"/>
                <a:sym typeface="Calibri"/>
              </a:rPr>
              <a:t>Curriculum links</a:t>
            </a:r>
          </a:p>
          <a:p>
            <a:pPr indent="-419100" lvl="0" marL="457200" marR="0" rtl="0" algn="l">
              <a:spcBef>
                <a:spcPts val="0"/>
              </a:spcBef>
              <a:buClr>
                <a:schemeClr val="dk1"/>
              </a:buClr>
              <a:buSzPct val="100000"/>
              <a:buFont typeface="Arial"/>
              <a:buChar char="•"/>
            </a:pPr>
            <a:r>
              <a:rPr b="0" i="0" lang="en-GB" sz="3000" u="none" cap="none" strike="noStrike">
                <a:solidFill>
                  <a:schemeClr val="dk1"/>
                </a:solidFill>
                <a:latin typeface="Calibri"/>
                <a:ea typeface="Calibri"/>
                <a:cs typeface="Calibri"/>
                <a:sym typeface="Calibri"/>
              </a:rPr>
              <a:t>Appropriate questions</a:t>
            </a:r>
          </a:p>
          <a:p>
            <a:pPr indent="-419100" lvl="0" marL="457200" marR="0" rtl="0" algn="l">
              <a:spcBef>
                <a:spcPts val="0"/>
              </a:spcBef>
              <a:buClr>
                <a:schemeClr val="dk1"/>
              </a:buClr>
              <a:buSzPct val="100000"/>
              <a:buFont typeface="Arial"/>
              <a:buChar char="•"/>
            </a:pPr>
            <a:r>
              <a:rPr b="0" i="0" lang="en-GB" sz="3000" u="none" cap="none" strike="noStrike">
                <a:solidFill>
                  <a:schemeClr val="dk1"/>
                </a:solidFill>
                <a:latin typeface="Calibri"/>
                <a:ea typeface="Calibri"/>
                <a:cs typeface="Calibri"/>
                <a:sym typeface="Calibri"/>
              </a:rPr>
              <a:t>Lesson plans</a:t>
            </a:r>
          </a:p>
          <a:p>
            <a:pPr indent="-419100" lvl="0" marL="457200" marR="0" rtl="0" algn="l">
              <a:spcBef>
                <a:spcPts val="0"/>
              </a:spcBef>
              <a:buClr>
                <a:schemeClr val="dk1"/>
              </a:buClr>
              <a:buSzPct val="100000"/>
              <a:buFont typeface="Arial"/>
              <a:buChar char="•"/>
            </a:pPr>
            <a:r>
              <a:rPr b="0" i="0" lang="en-GB" sz="3000" u="none" cap="none" strike="noStrike">
                <a:solidFill>
                  <a:schemeClr val="dk1"/>
                </a:solidFill>
                <a:latin typeface="Calibri"/>
                <a:ea typeface="Calibri"/>
                <a:cs typeface="Calibri"/>
                <a:sym typeface="Calibri"/>
              </a:rPr>
              <a:t>Planning aid</a:t>
            </a:r>
          </a:p>
        </p:txBody>
      </p:sp>
      <p:pic>
        <p:nvPicPr>
          <p:cNvPr id="322" name="Shape 322"/>
          <p:cNvPicPr preferRelativeResize="0"/>
          <p:nvPr/>
        </p:nvPicPr>
        <p:blipFill>
          <a:blip r:embed="rId3">
            <a:alphaModFix/>
          </a:blip>
          <a:stretch>
            <a:fillRect/>
          </a:stretch>
        </p:blipFill>
        <p:spPr>
          <a:xfrm rot="-598672">
            <a:off x="849263" y="1795175"/>
            <a:ext cx="3215485" cy="4526100"/>
          </a:xfrm>
          <a:prstGeom prst="rect">
            <a:avLst/>
          </a:prstGeom>
          <a:noFill/>
          <a:ln>
            <a:noFill/>
          </a:ln>
        </p:spPr>
      </p:pic>
      <p:sp>
        <p:nvSpPr>
          <p:cNvPr id="323" name="Shape 323"/>
          <p:cNvSpPr/>
          <p:nvPr/>
        </p:nvSpPr>
        <p:spPr>
          <a:xfrm rot="-588459">
            <a:off x="836732" y="1742277"/>
            <a:ext cx="3240560" cy="4631893"/>
          </a:xfrm>
          <a:prstGeom prst="rect">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1775225" y="1576350"/>
            <a:ext cx="5593556" cy="3207543"/>
          </a:xfrm>
          <a:prstGeom prst="rect">
            <a:avLst/>
          </a:prstGeom>
          <a:noFill/>
          <a:ln>
            <a:noFill/>
          </a:ln>
        </p:spPr>
      </p:pic>
      <p:sp>
        <p:nvSpPr>
          <p:cNvPr id="330" name="Shape 330"/>
          <p:cNvSpPr txBox="1"/>
          <p:nvPr/>
        </p:nvSpPr>
        <p:spPr>
          <a:xfrm>
            <a:off x="493375" y="5394300"/>
            <a:ext cx="7910400" cy="1105200"/>
          </a:xfrm>
          <a:prstGeom prst="rect">
            <a:avLst/>
          </a:prstGeom>
          <a:noFill/>
          <a:ln>
            <a:noFill/>
          </a:ln>
        </p:spPr>
        <p:txBody>
          <a:bodyPr anchorCtr="0" anchor="t" bIns="91425" lIns="91425" rIns="91425" tIns="91425">
            <a:noAutofit/>
          </a:bodyPr>
          <a:lstStyle/>
          <a:p>
            <a:pPr lvl="0" rtl="0">
              <a:spcBef>
                <a:spcPts val="0"/>
              </a:spcBef>
              <a:buNone/>
            </a:pPr>
            <a:r>
              <a:rPr b="1" lang="en-GB" sz="1800"/>
              <a:t>Task:</a:t>
            </a:r>
            <a:r>
              <a:rPr lang="en-GB" sz="1800"/>
              <a:t> Visit the Khumbu region in Nepal. Follow  the journey of the Sherpa people deep in the sacred valleys in the shadow of Mt. Everest. How would you use this site with your own class whilst teaching?</a:t>
            </a:r>
          </a:p>
        </p:txBody>
      </p:sp>
      <p:sp>
        <p:nvSpPr>
          <p:cNvPr id="331" name="Shape 331"/>
          <p:cNvSpPr txBox="1"/>
          <p:nvPr/>
        </p:nvSpPr>
        <p:spPr>
          <a:xfrm>
            <a:off x="3604425" y="669625"/>
            <a:ext cx="3509700" cy="809400"/>
          </a:xfrm>
          <a:prstGeom prst="rect">
            <a:avLst/>
          </a:prstGeom>
          <a:noFill/>
          <a:ln>
            <a:noFill/>
          </a:ln>
        </p:spPr>
        <p:txBody>
          <a:bodyPr anchorCtr="0" anchor="t" bIns="91425" lIns="91425" rIns="91425" tIns="91425">
            <a:noAutofit/>
          </a:bodyPr>
          <a:lstStyle/>
          <a:p>
            <a:pPr lvl="0" rtl="0">
              <a:spcBef>
                <a:spcPts val="0"/>
              </a:spcBef>
              <a:buNone/>
            </a:pPr>
            <a:r>
              <a:rPr lang="en-GB" sz="3000" u="sng">
                <a:solidFill>
                  <a:schemeClr val="hlink"/>
                </a:solidFill>
                <a:hlinkClick r:id="rId4"/>
              </a:rPr>
              <a:t>Google Treks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243000" y="881312"/>
            <a:ext cx="8229600" cy="11432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2800" u="none" cap="none" strike="noStrike">
                <a:solidFill>
                  <a:schemeClr val="dk1"/>
                </a:solidFill>
                <a:latin typeface="Calibri"/>
                <a:ea typeface="Calibri"/>
                <a:cs typeface="Calibri"/>
                <a:sym typeface="Calibri"/>
              </a:rPr>
              <a:t>Conducting a well-executed search on Google</a:t>
            </a:r>
            <a:br>
              <a:rPr b="0" i="0" lang="en-GB" sz="2800" u="none" cap="none" strike="noStrike">
                <a:solidFill>
                  <a:schemeClr val="dk1"/>
                </a:solidFill>
                <a:latin typeface="Calibri"/>
                <a:ea typeface="Calibri"/>
                <a:cs typeface="Calibri"/>
                <a:sym typeface="Calibri"/>
              </a:rPr>
            </a:br>
          </a:p>
        </p:txBody>
      </p:sp>
      <p:sp>
        <p:nvSpPr>
          <p:cNvPr id="337" name="Shape 337"/>
          <p:cNvSpPr txBox="1"/>
          <p:nvPr>
            <p:ph idx="1" type="body"/>
          </p:nvPr>
        </p:nvSpPr>
        <p:spPr>
          <a:xfrm>
            <a:off x="671400" y="1772890"/>
            <a:ext cx="7801199" cy="1552499"/>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buClr>
                <a:schemeClr val="dk1"/>
              </a:buClr>
              <a:buSzPct val="100000"/>
              <a:buFont typeface="Arial"/>
              <a:buChar char="•"/>
            </a:pPr>
            <a:r>
              <a:rPr b="0" i="0" lang="en-GB" sz="3200" u="none" cap="none" strike="noStrike">
                <a:solidFill>
                  <a:schemeClr val="dk1"/>
                </a:solidFill>
                <a:latin typeface="Calibri"/>
                <a:ea typeface="Calibri"/>
                <a:cs typeface="Calibri"/>
                <a:sym typeface="Calibri"/>
              </a:rPr>
              <a:t>Using search ‘operators’ can lead to more specific results. We will explore some of the more useful ones now!</a:t>
            </a:r>
          </a:p>
        </p:txBody>
      </p:sp>
      <p:pic>
        <p:nvPicPr>
          <p:cNvPr id="338" name="Shape 338"/>
          <p:cNvPicPr preferRelativeResize="0"/>
          <p:nvPr/>
        </p:nvPicPr>
        <p:blipFill rotWithShape="1">
          <a:blip r:embed="rId3">
            <a:alphaModFix/>
          </a:blip>
          <a:srcRect b="0" l="0" r="0" t="0"/>
          <a:stretch/>
        </p:blipFill>
        <p:spPr>
          <a:xfrm>
            <a:off x="2359647" y="3752158"/>
            <a:ext cx="4424700" cy="27098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554237"/>
            <a:ext cx="8229600" cy="11432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4400" u="none" cap="none" strike="noStrike">
                <a:solidFill>
                  <a:schemeClr val="dk1"/>
                </a:solidFill>
                <a:latin typeface="Calibri"/>
                <a:ea typeface="Calibri"/>
                <a:cs typeface="Calibri"/>
                <a:sym typeface="Calibri"/>
              </a:rPr>
              <a:t>Getting more out of Google</a:t>
            </a:r>
          </a:p>
        </p:txBody>
      </p:sp>
      <p:sp>
        <p:nvSpPr>
          <p:cNvPr id="344" name="Shape 344"/>
          <p:cNvSpPr txBox="1"/>
          <p:nvPr>
            <p:ph idx="1" type="body"/>
          </p:nvPr>
        </p:nvSpPr>
        <p:spPr>
          <a:xfrm>
            <a:off x="671400" y="2811590"/>
            <a:ext cx="7801199" cy="38175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0" i="0" lang="en-GB" sz="3200" u="none" cap="none" strike="noStrike">
                <a:solidFill>
                  <a:schemeClr val="dk1"/>
                </a:solidFill>
                <a:latin typeface="Calibri"/>
                <a:ea typeface="Calibri"/>
                <a:cs typeface="Calibri"/>
                <a:sym typeface="Calibri"/>
              </a:rPr>
              <a:t>Definitions – define:</a:t>
            </a:r>
          </a:p>
          <a:p>
            <a:pPr indent="-342900" lvl="0" marL="342900" marR="0" rtl="0" algn="l">
              <a:spcBef>
                <a:spcPts val="640"/>
              </a:spcBef>
              <a:buClr>
                <a:schemeClr val="dk1"/>
              </a:buClr>
              <a:buSzPct val="100000"/>
              <a:buFont typeface="Arial"/>
              <a:buChar char="•"/>
            </a:pPr>
            <a:r>
              <a:rPr b="0" i="0" lang="en-GB" sz="3200" u="none" cap="none" strike="noStrike">
                <a:solidFill>
                  <a:schemeClr val="dk1"/>
                </a:solidFill>
                <a:latin typeface="Calibri"/>
                <a:ea typeface="Calibri"/>
                <a:cs typeface="Calibri"/>
                <a:sym typeface="Calibri"/>
              </a:rPr>
              <a:t>Calculator – operation in search box</a:t>
            </a:r>
          </a:p>
          <a:p>
            <a:pPr indent="-342900" lvl="0" marL="342900" marR="0" rtl="0" algn="l">
              <a:spcBef>
                <a:spcPts val="640"/>
              </a:spcBef>
              <a:buClr>
                <a:schemeClr val="dk1"/>
              </a:buClr>
              <a:buSzPct val="100000"/>
              <a:buFont typeface="Arial"/>
              <a:buChar char="•"/>
            </a:pPr>
            <a:r>
              <a:rPr b="0" i="0" lang="en-GB" sz="3200" u="none" cap="none" strike="noStrike">
                <a:solidFill>
                  <a:schemeClr val="dk1"/>
                </a:solidFill>
                <a:latin typeface="Calibri"/>
                <a:ea typeface="Calibri"/>
                <a:cs typeface="Calibri"/>
                <a:sym typeface="Calibri"/>
              </a:rPr>
              <a:t>Unit converter – directly in search box</a:t>
            </a:r>
          </a:p>
        </p:txBody>
      </p:sp>
      <p:pic>
        <p:nvPicPr>
          <p:cNvPr id="345" name="Shape 345"/>
          <p:cNvPicPr preferRelativeResize="0"/>
          <p:nvPr/>
        </p:nvPicPr>
        <p:blipFill rotWithShape="1">
          <a:blip r:embed="rId3">
            <a:alphaModFix/>
          </a:blip>
          <a:srcRect b="0" l="0" r="0" t="0"/>
          <a:stretch/>
        </p:blipFill>
        <p:spPr>
          <a:xfrm>
            <a:off x="5179219" y="1841297"/>
            <a:ext cx="3670199" cy="12447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669727" y="839391"/>
            <a:ext cx="7804500" cy="8684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i="0" lang="en-GB" sz="4400" u="none" cap="none" strike="noStrike">
                <a:solidFill>
                  <a:schemeClr val="dk1"/>
                </a:solidFill>
                <a:latin typeface="Calibri"/>
                <a:ea typeface="Calibri"/>
                <a:cs typeface="Calibri"/>
                <a:sym typeface="Calibri"/>
              </a:rPr>
              <a:t>Operators</a:t>
            </a:r>
          </a:p>
        </p:txBody>
      </p:sp>
      <p:sp>
        <p:nvSpPr>
          <p:cNvPr id="351" name="Shape 351"/>
          <p:cNvSpPr txBox="1"/>
          <p:nvPr>
            <p:ph idx="1" type="body"/>
          </p:nvPr>
        </p:nvSpPr>
        <p:spPr>
          <a:xfrm>
            <a:off x="669725" y="2220225"/>
            <a:ext cx="7599299" cy="4053599"/>
          </a:xfrm>
          <a:prstGeom prst="rect">
            <a:avLst/>
          </a:prstGeom>
          <a:noFill/>
          <a:ln>
            <a:noFill/>
          </a:ln>
        </p:spPr>
        <p:txBody>
          <a:bodyPr anchorCtr="0" anchor="t" bIns="45700" lIns="91425" rIns="91425" tIns="45700">
            <a:noAutofit/>
          </a:bodyPr>
          <a:lstStyle/>
          <a:p>
            <a:pPr indent="-334157" lvl="0" marL="321457" marR="0" rtl="0" algn="l">
              <a:spcBef>
                <a:spcPts val="0"/>
              </a:spcBef>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‘site:’ followed by a website name to confine your search to a given site</a:t>
            </a:r>
          </a:p>
          <a:p>
            <a:pPr indent="-334157" lvl="0" marL="321457" marR="0" rtl="0" algn="l">
              <a:spcBef>
                <a:spcPts val="440"/>
              </a:spcBef>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quotations marks “ “ around words to search for use of those words together</a:t>
            </a:r>
          </a:p>
          <a:p>
            <a:pPr indent="-334157" lvl="0" marL="321457" marR="0" rtl="0" algn="l">
              <a:spcBef>
                <a:spcPts val="440"/>
              </a:spcBef>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 followed by a search term to exclude that term from the search</a:t>
            </a:r>
          </a:p>
          <a:p>
            <a:pPr indent="-334157" lvl="0" marL="321457" marR="0" rtl="0" algn="l">
              <a:spcBef>
                <a:spcPts val="440"/>
              </a:spcBef>
              <a:buClr>
                <a:schemeClr val="dk1"/>
              </a:buClr>
              <a:buSzPct val="100000"/>
              <a:buFont typeface="Arial"/>
              <a:buChar char="•"/>
            </a:pPr>
            <a:r>
              <a:rPr b="0" i="0" lang="en-GB" sz="2400" u="none" cap="none" strike="noStrike">
                <a:solidFill>
                  <a:schemeClr val="dk1"/>
                </a:solidFill>
                <a:latin typeface="Calibri"/>
                <a:ea typeface="Calibri"/>
                <a:cs typeface="Calibri"/>
                <a:sym typeface="Calibri"/>
              </a:rPr>
              <a:t>Use ‘…’ between parameters to return searches from that range</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74637"/>
            <a:ext cx="8229600" cy="1143299"/>
          </a:xfrm>
          <a:prstGeom prst="rect">
            <a:avLst/>
          </a:prstGeom>
        </p:spPr>
        <p:txBody>
          <a:bodyPr anchorCtr="0" anchor="ctr" bIns="91425" lIns="91425" rIns="91425" tIns="91425">
            <a:noAutofit/>
          </a:bodyPr>
          <a:lstStyle/>
          <a:p>
            <a:pPr lvl="0">
              <a:spcBef>
                <a:spcPts val="0"/>
              </a:spcBef>
              <a:buNone/>
            </a:pPr>
            <a:r>
              <a:t/>
            </a:r>
            <a:endParaRPr/>
          </a:p>
        </p:txBody>
      </p:sp>
      <p:sp>
        <p:nvSpPr>
          <p:cNvPr id="357" name="Shape 357"/>
          <p:cNvSpPr txBox="1"/>
          <p:nvPr>
            <p:ph idx="1" type="body"/>
          </p:nvPr>
        </p:nvSpPr>
        <p:spPr>
          <a:xfrm>
            <a:off x="457200" y="1600200"/>
            <a:ext cx="8229600" cy="4526100"/>
          </a:xfrm>
          <a:prstGeom prst="rect">
            <a:avLst/>
          </a:prstGeom>
        </p:spPr>
        <p:txBody>
          <a:bodyPr anchorCtr="0" anchor="t" bIns="91425" lIns="91425" rIns="91425" tIns="91425">
            <a:noAutofit/>
          </a:bodyPr>
          <a:lstStyle/>
          <a:p>
            <a:pPr lvl="0">
              <a:spcBef>
                <a:spcPts val="0"/>
              </a:spcBef>
              <a:buNone/>
            </a:pPr>
            <a:r>
              <a:t/>
            </a:r>
            <a:endParaRPr/>
          </a:p>
        </p:txBody>
      </p:sp>
      <p:pic>
        <p:nvPicPr>
          <p:cNvPr id="358" name="Shape 358"/>
          <p:cNvPicPr preferRelativeResize="0"/>
          <p:nvPr/>
        </p:nvPicPr>
        <p:blipFill>
          <a:blip r:embed="rId3">
            <a:alphaModFix/>
          </a:blip>
          <a:stretch>
            <a:fillRect/>
          </a:stretch>
        </p:blipFill>
        <p:spPr>
          <a:xfrm>
            <a:off x="0" y="1"/>
            <a:ext cx="9143999" cy="6360646"/>
          </a:xfrm>
          <a:prstGeom prst="rect">
            <a:avLst/>
          </a:prstGeom>
          <a:noFill/>
          <a:ln>
            <a:noFill/>
          </a:ln>
        </p:spPr>
      </p:pic>
      <p:sp>
        <p:nvSpPr>
          <p:cNvPr id="359" name="Shape 359"/>
          <p:cNvSpPr txBox="1"/>
          <p:nvPr/>
        </p:nvSpPr>
        <p:spPr>
          <a:xfrm>
            <a:off x="0" y="6308550"/>
            <a:ext cx="9144000" cy="482699"/>
          </a:xfrm>
          <a:prstGeom prst="rect">
            <a:avLst/>
          </a:prstGeom>
          <a:noFill/>
          <a:ln>
            <a:noFill/>
          </a:ln>
        </p:spPr>
        <p:txBody>
          <a:bodyPr anchorCtr="0" anchor="ctr" bIns="91425" lIns="91425" rIns="91425" tIns="91425">
            <a:noAutofit/>
          </a:bodyPr>
          <a:lstStyle/>
          <a:p>
            <a:pPr lvl="0" rtl="0">
              <a:lnSpc>
                <a:spcPct val="132954"/>
              </a:lnSpc>
              <a:spcBef>
                <a:spcPts val="0"/>
              </a:spcBef>
              <a:buNone/>
            </a:pPr>
            <a:r>
              <a:rPr i="1" lang="en-GB" sz="1000">
                <a:solidFill>
                  <a:srgbClr val="333333"/>
                </a:solidFill>
                <a:highlight>
                  <a:srgbClr val="FFFFFF"/>
                </a:highlight>
              </a:rPr>
              <a:t>Source:</a:t>
            </a:r>
            <a:r>
              <a:rPr lang="en-GB" sz="1000">
                <a:solidFill>
                  <a:srgbClr val="333333"/>
                </a:solidFill>
                <a:highlight>
                  <a:srgbClr val="FFFFFF"/>
                </a:highlight>
              </a:rPr>
              <a:t> </a:t>
            </a:r>
            <a:r>
              <a:rPr lang="en-GB" sz="1000">
                <a:solidFill>
                  <a:srgbClr val="205F93"/>
                </a:solidFill>
                <a:highlight>
                  <a:srgbClr val="FFFFFF"/>
                </a:highlight>
                <a:hlinkClick r:id="rId4"/>
              </a:rPr>
              <a:t>https://www.flickr.com/photos/x1brett/6707250233</a:t>
            </a:r>
          </a:p>
          <a:p>
            <a:pPr lvl="0" rtl="0">
              <a:lnSpc>
                <a:spcPct val="132954"/>
              </a:lnSpc>
              <a:spcBef>
                <a:spcPts val="0"/>
              </a:spcBef>
              <a:buNone/>
            </a:pPr>
            <a:r>
              <a:rPr lang="en-GB" sz="1000">
                <a:solidFill>
                  <a:srgbClr val="333333"/>
                </a:solidFill>
                <a:highlight>
                  <a:srgbClr val="FFFFFF"/>
                </a:highlight>
              </a:rPr>
              <a:t> </a:t>
            </a:r>
            <a:r>
              <a:rPr i="1" lang="en-GB" sz="1000">
                <a:solidFill>
                  <a:srgbClr val="333333"/>
                </a:solidFill>
                <a:highlight>
                  <a:srgbClr val="FFFFFF"/>
                </a:highlight>
              </a:rPr>
              <a:t>Creative Commons Licence:</a:t>
            </a:r>
            <a:r>
              <a:rPr lang="en-GB" sz="1000">
                <a:solidFill>
                  <a:srgbClr val="333333"/>
                </a:solidFill>
                <a:highlight>
                  <a:srgbClr val="FFFFFF"/>
                </a:highlight>
              </a:rPr>
              <a:t> </a:t>
            </a:r>
            <a:r>
              <a:rPr lang="en-GB" sz="1000">
                <a:solidFill>
                  <a:srgbClr val="205F93"/>
                </a:solidFill>
                <a:highlight>
                  <a:srgbClr val="FFFFFF"/>
                </a:highlight>
                <a:hlinkClick r:id="rId5"/>
              </a:rPr>
              <a:t>https://creativecommons.org/licenses/by/2.0/</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nvSpPr>
        <p:spPr>
          <a:xfrm>
            <a:off x="3196225" y="1416500"/>
            <a:ext cx="5388000" cy="1105200"/>
          </a:xfrm>
          <a:prstGeom prst="rect">
            <a:avLst/>
          </a:prstGeom>
          <a:noFill/>
          <a:ln>
            <a:noFill/>
          </a:ln>
        </p:spPr>
        <p:txBody>
          <a:bodyPr anchorCtr="0" anchor="t" bIns="91425" lIns="91425" rIns="91425" tIns="91425">
            <a:noAutofit/>
          </a:bodyPr>
          <a:lstStyle/>
          <a:p>
            <a:pPr lvl="0" rtl="0">
              <a:spcBef>
                <a:spcPts val="0"/>
              </a:spcBef>
              <a:buNone/>
            </a:pPr>
            <a:r>
              <a:rPr b="1" lang="en-GB" sz="3600"/>
              <a:t>Group Reflection </a:t>
            </a:r>
          </a:p>
        </p:txBody>
      </p:sp>
      <p:sp>
        <p:nvSpPr>
          <p:cNvPr id="365" name="Shape 365"/>
          <p:cNvSpPr txBox="1"/>
          <p:nvPr/>
        </p:nvSpPr>
        <p:spPr>
          <a:xfrm>
            <a:off x="1003200" y="2828225"/>
            <a:ext cx="7351500" cy="23061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GB" sz="2400"/>
              <a:t>Why are the skills of purposefully “finding and selecting and information” important and relevant for teachers nowadays? </a:t>
            </a:r>
          </a:p>
          <a:p>
            <a:pPr indent="-381000" lvl="0" marL="457200" rtl="0">
              <a:spcBef>
                <a:spcPts val="0"/>
              </a:spcBef>
              <a:buSzPct val="100000"/>
              <a:buChar char="●"/>
            </a:pPr>
            <a:r>
              <a:rPr lang="en-GB" sz="2400"/>
              <a:t>How will you change the way you search for information online as a result of this workshop?</a:t>
            </a:r>
          </a:p>
          <a:p>
            <a:pPr indent="-381000" lvl="0" marL="457200" rtl="0">
              <a:spcBef>
                <a:spcPts val="0"/>
              </a:spcBef>
              <a:buSzPct val="100000"/>
              <a:buChar char="●"/>
            </a:pPr>
            <a:r>
              <a:rPr lang="en-GB" sz="2400"/>
              <a:t>Which tools from this workshop would you now use in your own classroom?</a:t>
            </a:r>
          </a:p>
          <a:p>
            <a:pPr indent="-381000" lvl="0" marL="457200" rtl="0">
              <a:spcBef>
                <a:spcPts val="0"/>
              </a:spcBef>
              <a:buSzPct val="100000"/>
              <a:buChar char="●"/>
            </a:pPr>
            <a:r>
              <a:rPr lang="en-GB" sz="2400"/>
              <a:t>Which of these tools would you recommend to a teaching colleague?</a:t>
            </a:r>
          </a:p>
        </p:txBody>
      </p:sp>
      <p:pic>
        <p:nvPicPr>
          <p:cNvPr id="366" name="Shape 366"/>
          <p:cNvPicPr preferRelativeResize="0"/>
          <p:nvPr/>
        </p:nvPicPr>
        <p:blipFill>
          <a:blip r:embed="rId3">
            <a:alphaModFix/>
          </a:blip>
          <a:stretch>
            <a:fillRect/>
          </a:stretch>
        </p:blipFill>
        <p:spPr>
          <a:xfrm>
            <a:off x="1003200" y="1139750"/>
            <a:ext cx="1551425" cy="13819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nvSpPr>
        <p:spPr>
          <a:xfrm>
            <a:off x="566950" y="6091125"/>
            <a:ext cx="8020799" cy="538199"/>
          </a:xfrm>
          <a:prstGeom prst="rect">
            <a:avLst/>
          </a:prstGeom>
          <a:noFill/>
          <a:ln>
            <a:noFill/>
          </a:ln>
        </p:spPr>
        <p:txBody>
          <a:bodyPr anchorCtr="0" anchor="ctr" bIns="91425" lIns="91425" rIns="91425" tIns="91425">
            <a:noAutofit/>
          </a:bodyPr>
          <a:lstStyle/>
          <a:p>
            <a:pPr lvl="0" rtl="0">
              <a:spcBef>
                <a:spcPts val="0"/>
              </a:spcBef>
              <a:buNone/>
            </a:pPr>
            <a:r>
              <a:rPr lang="en-GB" sz="1000">
                <a:solidFill>
                  <a:srgbClr val="777777"/>
                </a:solidFill>
              </a:rPr>
              <a:t>Adapted from: Binkley, M., Erstad, O., Hermna, J., Raizen, S., Ripley, M., Miller-Ricci, M., &amp; Rumble, M. (2012). </a:t>
            </a:r>
          </a:p>
          <a:p>
            <a:pPr lvl="0" rtl="0">
              <a:spcBef>
                <a:spcPts val="0"/>
              </a:spcBef>
              <a:buNone/>
            </a:pPr>
            <a:r>
              <a:rPr lang="en-GB" sz="1000">
                <a:solidFill>
                  <a:srgbClr val="0645AD"/>
                </a:solidFill>
                <a:hlinkClick r:id="rId3"/>
              </a:rPr>
              <a:t>Defining Twenty-First Century Skills</a:t>
            </a:r>
            <a:r>
              <a:rPr lang="en-GB" sz="1000">
                <a:solidFill>
                  <a:srgbClr val="777777"/>
                </a:solidFill>
              </a:rPr>
              <a:t>.In Griffin, P., Care, E., &amp; McGaw, B. Assessment and Teaching of 21st Century Skills, </a:t>
            </a:r>
            <a:br>
              <a:rPr lang="en-GB" sz="1000">
                <a:solidFill>
                  <a:srgbClr val="777777"/>
                </a:solidFill>
              </a:rPr>
            </a:br>
            <a:r>
              <a:rPr lang="en-GB" sz="1000">
                <a:solidFill>
                  <a:srgbClr val="777777"/>
                </a:solidFill>
              </a:rPr>
              <a:t>Dordrecht, Springer.</a:t>
            </a:r>
          </a:p>
        </p:txBody>
      </p:sp>
      <p:sp>
        <p:nvSpPr>
          <p:cNvPr id="124" name="Shape 124"/>
          <p:cNvSpPr txBox="1"/>
          <p:nvPr>
            <p:ph idx="4294967295" type="title"/>
          </p:nvPr>
        </p:nvSpPr>
        <p:spPr>
          <a:xfrm>
            <a:off x="457200" y="760537"/>
            <a:ext cx="8229600" cy="1143299"/>
          </a:xfrm>
          <a:prstGeom prst="rect">
            <a:avLst/>
          </a:prstGeom>
        </p:spPr>
        <p:txBody>
          <a:bodyPr anchorCtr="0" anchor="ctr" bIns="91425" lIns="91425" rIns="91425" tIns="91425">
            <a:noAutofit/>
          </a:bodyPr>
          <a:lstStyle/>
          <a:p>
            <a:pPr lvl="0" rtl="0">
              <a:spcBef>
                <a:spcPts val="0"/>
              </a:spcBef>
              <a:buNone/>
            </a:pPr>
            <a:r>
              <a:rPr b="1" lang="en-GB" sz="3000"/>
              <a:t>21st Century Skills</a:t>
            </a:r>
            <a:br>
              <a:rPr b="1" lang="en-GB" sz="3000"/>
            </a:br>
            <a:r>
              <a:rPr b="1" lang="en-GB" sz="3000"/>
              <a:t>Tools for Working</a:t>
            </a:r>
          </a:p>
        </p:txBody>
      </p:sp>
      <p:graphicFrame>
        <p:nvGraphicFramePr>
          <p:cNvPr id="125" name="Shape 125"/>
          <p:cNvGraphicFramePr/>
          <p:nvPr/>
        </p:nvGraphicFramePr>
        <p:xfrm>
          <a:off x="952500" y="2295400"/>
          <a:ext cx="3000000" cy="3000000"/>
        </p:xfrm>
        <a:graphic>
          <a:graphicData uri="http://schemas.openxmlformats.org/drawingml/2006/table">
            <a:tbl>
              <a:tblPr>
                <a:noFill/>
                <a:tableStyleId>{7C77AFF2-EC26-472A-AE9E-9D73FEBD4211}</a:tableStyleId>
              </a:tblPr>
              <a:tblGrid>
                <a:gridCol w="2499425"/>
                <a:gridCol w="4739575"/>
              </a:tblGrid>
              <a:tr h="381000">
                <a:tc>
                  <a:txBody>
                    <a:bodyPr>
                      <a:noAutofit/>
                    </a:bodyPr>
                    <a:lstStyle/>
                    <a:p>
                      <a:pPr lvl="0" rtl="0">
                        <a:spcBef>
                          <a:spcPts val="0"/>
                        </a:spcBef>
                        <a:buNone/>
                      </a:pPr>
                      <a:r>
                        <a:rPr b="1" lang="en-GB" sz="3000">
                          <a:solidFill>
                            <a:srgbClr val="FFFFFF"/>
                          </a:solidFill>
                        </a:rPr>
                        <a:t>Digital Literacy</a:t>
                      </a:r>
                    </a:p>
                  </a:txBody>
                  <a:tcPr marT="91425" marB="91425" marR="91425" marL="91425">
                    <a:solidFill>
                      <a:srgbClr val="262262"/>
                    </a:solidFill>
                  </a:tcPr>
                </a:tc>
                <a:tc>
                  <a:txBody>
                    <a:bodyPr>
                      <a:noAutofit/>
                    </a:bodyPr>
                    <a:lstStyle/>
                    <a:p>
                      <a:pPr indent="-342900" lvl="0" marL="457200" rtl="0">
                        <a:spcBef>
                          <a:spcPts val="0"/>
                        </a:spcBef>
                        <a:buSzPct val="100000"/>
                        <a:buChar char="●"/>
                      </a:pPr>
                      <a:r>
                        <a:rPr lang="en-GB" sz="1800"/>
                        <a:t>To access and evaluate using ICT</a:t>
                      </a:r>
                    </a:p>
                    <a:p>
                      <a:pPr indent="-342900" lvl="0" marL="457200" rtl="0">
                        <a:spcBef>
                          <a:spcPts val="0"/>
                        </a:spcBef>
                        <a:buSzPct val="100000"/>
                        <a:buChar char="●"/>
                      </a:pPr>
                      <a:r>
                        <a:rPr lang="en-GB" sz="1800"/>
                        <a:t>To use and manage information online</a:t>
                      </a:r>
                    </a:p>
                    <a:p>
                      <a:pPr indent="-342900" lvl="0" marL="457200" rtl="0">
                        <a:spcBef>
                          <a:spcPts val="0"/>
                        </a:spcBef>
                        <a:buSzPct val="100000"/>
                        <a:buChar char="●"/>
                      </a:pPr>
                      <a:r>
                        <a:rPr lang="en-GB" sz="1800"/>
                        <a:t>To create media products</a:t>
                      </a:r>
                    </a:p>
                    <a:p>
                      <a:pPr indent="-342900" lvl="0" marL="457200" rtl="0">
                        <a:spcBef>
                          <a:spcPts val="0"/>
                        </a:spcBef>
                        <a:buSzPct val="100000"/>
                        <a:buChar char="●"/>
                      </a:pPr>
                      <a:r>
                        <a:rPr lang="en-GB" sz="1800"/>
                        <a:t>To apply technology effectively</a:t>
                      </a:r>
                    </a:p>
                  </a:txBody>
                  <a:tcPr marT="91425" marB="91425" marR="91425" marL="91425"/>
                </a:tc>
              </a:tr>
              <a:tr h="381000">
                <a:tc>
                  <a:txBody>
                    <a:bodyPr>
                      <a:noAutofit/>
                    </a:bodyPr>
                    <a:lstStyle/>
                    <a:p>
                      <a:pPr lvl="0" rtl="0">
                        <a:spcBef>
                          <a:spcPts val="0"/>
                        </a:spcBef>
                        <a:buNone/>
                      </a:pPr>
                      <a:r>
                        <a:rPr b="1" lang="en-GB" sz="3000">
                          <a:solidFill>
                            <a:srgbClr val="FFFFFF"/>
                          </a:solidFill>
                        </a:rPr>
                        <a:t>Information Literacy</a:t>
                      </a:r>
                    </a:p>
                  </a:txBody>
                  <a:tcPr marT="91425" marB="91425" marR="91425" marL="91425">
                    <a:solidFill>
                      <a:srgbClr val="262262"/>
                    </a:solidFill>
                  </a:tcPr>
                </a:tc>
                <a:tc>
                  <a:txBody>
                    <a:bodyPr>
                      <a:noAutofit/>
                    </a:bodyPr>
                    <a:lstStyle/>
                    <a:p>
                      <a:pPr indent="-342900" lvl="0" marL="457200" rtl="0">
                        <a:spcBef>
                          <a:spcPts val="0"/>
                        </a:spcBef>
                        <a:buSzPct val="100000"/>
                        <a:buChar char="●"/>
                      </a:pPr>
                      <a:r>
                        <a:rPr lang="en-GB" sz="1800"/>
                        <a:t>To access and evaluate information </a:t>
                      </a:r>
                    </a:p>
                    <a:p>
                      <a:pPr indent="-342900" lvl="0" marL="457200" rtl="0">
                        <a:spcBef>
                          <a:spcPts val="0"/>
                        </a:spcBef>
                        <a:buSzPct val="100000"/>
                        <a:buChar char="●"/>
                      </a:pPr>
                      <a:r>
                        <a:rPr lang="en-GB" sz="1800"/>
                        <a:t>To use and manage information </a:t>
                      </a:r>
                    </a:p>
                    <a:p>
                      <a:pPr indent="-342900" lvl="0" marL="457200" rtl="0">
                        <a:spcBef>
                          <a:spcPts val="0"/>
                        </a:spcBef>
                        <a:buSzPct val="100000"/>
                        <a:buChar char="●"/>
                      </a:pPr>
                      <a:r>
                        <a:rPr lang="en-GB" sz="1800"/>
                        <a:t>To be able to search, collect, organise and process information</a:t>
                      </a:r>
                    </a:p>
                    <a:p>
                      <a:pPr indent="-342900" lvl="0" marL="457200" rtl="0">
                        <a:spcBef>
                          <a:spcPts val="0"/>
                        </a:spcBef>
                        <a:buSzPct val="100000"/>
                        <a:buChar char="●"/>
                      </a:pPr>
                      <a:r>
                        <a:rPr lang="en-GB" sz="1800"/>
                        <a:t>To be able to use technology as a tool to research, organise and collect information</a:t>
                      </a:r>
                    </a:p>
                  </a:txBody>
                  <a:tcPr marT="91425" marB="91425" marR="91425" marL="91425"/>
                </a:tc>
              </a:tr>
            </a:tbl>
          </a:graphicData>
        </a:graphic>
      </p:graphicFrame>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p:nvPr/>
        </p:nvSpPr>
        <p:spPr>
          <a:xfrm>
            <a:off x="3404275" y="2379525"/>
            <a:ext cx="2212199" cy="2124000"/>
          </a:xfrm>
          <a:prstGeom prst="ellipse">
            <a:avLst/>
          </a:prstGeom>
          <a:solidFill>
            <a:srgbClr val="418763"/>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2000">
                <a:solidFill>
                  <a:srgbClr val="FFFFFF"/>
                </a:solidFill>
              </a:rPr>
              <a:t>Information literate people...</a:t>
            </a:r>
          </a:p>
        </p:txBody>
      </p:sp>
      <p:sp>
        <p:nvSpPr>
          <p:cNvPr id="131" name="Shape 131"/>
          <p:cNvSpPr/>
          <p:nvPr/>
        </p:nvSpPr>
        <p:spPr>
          <a:xfrm>
            <a:off x="3556625" y="25512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Determine the extent of information needed</a:t>
            </a:r>
          </a:p>
        </p:txBody>
      </p:sp>
      <p:sp>
        <p:nvSpPr>
          <p:cNvPr id="132" name="Shape 132"/>
          <p:cNvSpPr/>
          <p:nvPr/>
        </p:nvSpPr>
        <p:spPr>
          <a:xfrm>
            <a:off x="5876925" y="139622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Access information efficiently</a:t>
            </a:r>
          </a:p>
        </p:txBody>
      </p:sp>
      <p:sp>
        <p:nvSpPr>
          <p:cNvPr id="133" name="Shape 133"/>
          <p:cNvSpPr/>
          <p:nvPr/>
        </p:nvSpPr>
        <p:spPr>
          <a:xfrm>
            <a:off x="5876925" y="374487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Critically evaluate information and its sources</a:t>
            </a:r>
          </a:p>
        </p:txBody>
      </p:sp>
      <p:sp>
        <p:nvSpPr>
          <p:cNvPr id="134" name="Shape 134"/>
          <p:cNvSpPr/>
          <p:nvPr/>
        </p:nvSpPr>
        <p:spPr>
          <a:xfrm>
            <a:off x="3544650" y="465412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Classify, store, manipulate and redraft information needed</a:t>
            </a:r>
          </a:p>
        </p:txBody>
      </p:sp>
      <p:sp>
        <p:nvSpPr>
          <p:cNvPr id="135" name="Shape 135"/>
          <p:cNvSpPr/>
          <p:nvPr/>
        </p:nvSpPr>
        <p:spPr>
          <a:xfrm>
            <a:off x="1119800" y="374487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Access and use information legally and ethically</a:t>
            </a:r>
          </a:p>
        </p:txBody>
      </p:sp>
      <p:sp>
        <p:nvSpPr>
          <p:cNvPr id="136" name="Shape 136"/>
          <p:cNvSpPr/>
          <p:nvPr/>
        </p:nvSpPr>
        <p:spPr>
          <a:xfrm>
            <a:off x="1119800" y="1396225"/>
            <a:ext cx="2054699" cy="1972799"/>
          </a:xfrm>
          <a:prstGeom prst="ellipse">
            <a:avLst/>
          </a:prstGeom>
          <a:solidFill>
            <a:srgbClr val="002060"/>
          </a:solid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GB" sz="1800">
                <a:solidFill>
                  <a:srgbClr val="FFFFFF"/>
                </a:solidFill>
              </a:rPr>
              <a:t>Experience information literacy as part of lifelong learning</a:t>
            </a:r>
          </a:p>
        </p:txBody>
      </p:sp>
      <p:sp>
        <p:nvSpPr>
          <p:cNvPr id="137" name="Shape 137"/>
          <p:cNvSpPr txBox="1"/>
          <p:nvPr/>
        </p:nvSpPr>
        <p:spPr>
          <a:xfrm>
            <a:off x="5599350" y="5866300"/>
            <a:ext cx="3544799" cy="1214399"/>
          </a:xfrm>
          <a:prstGeom prst="rect">
            <a:avLst/>
          </a:prstGeom>
          <a:noFill/>
          <a:ln>
            <a:noFill/>
          </a:ln>
        </p:spPr>
        <p:txBody>
          <a:bodyPr anchorCtr="0" anchor="ctr" bIns="91425" lIns="91425" rIns="91425" tIns="91425">
            <a:noAutofit/>
          </a:bodyPr>
          <a:lstStyle/>
          <a:p>
            <a:pPr lvl="0" rtl="0">
              <a:spcBef>
                <a:spcPts val="0"/>
              </a:spcBef>
              <a:buNone/>
            </a:pPr>
            <a:r>
              <a:rPr lang="en-GB" sz="1000">
                <a:solidFill>
                  <a:srgbClr val="777777"/>
                </a:solidFill>
              </a:rPr>
              <a:t>Adapted from: Binkley, M., Erstad, O., Hermna, J., Raizen, S., Ripley, M., Miller-Ricci, M., &amp; Rumble, M. (2012). </a:t>
            </a:r>
          </a:p>
          <a:p>
            <a:pPr lvl="0" rtl="0">
              <a:spcBef>
                <a:spcPts val="0"/>
              </a:spcBef>
              <a:buNone/>
            </a:pPr>
            <a:r>
              <a:rPr lang="en-GB" sz="1000">
                <a:solidFill>
                  <a:srgbClr val="0645AD"/>
                </a:solidFill>
                <a:hlinkClick r:id="rId3"/>
              </a:rPr>
              <a:t>Defining Twenty-First Century Skills</a:t>
            </a:r>
            <a:r>
              <a:rPr lang="en-GB" sz="1000">
                <a:solidFill>
                  <a:srgbClr val="777777"/>
                </a:solidFill>
              </a:rPr>
              <a:t>.In Griffin, P., Care, E., &amp; McGaw, B. Assessment and Teaching of 21st Century Skills, Dordrecht, Springer.</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nvSpPr>
        <p:spPr>
          <a:xfrm>
            <a:off x="864350" y="2353200"/>
            <a:ext cx="5020200" cy="3589200"/>
          </a:xfrm>
          <a:prstGeom prst="rect">
            <a:avLst/>
          </a:prstGeom>
          <a:noFill/>
          <a:ln>
            <a:noFill/>
          </a:ln>
        </p:spPr>
        <p:txBody>
          <a:bodyPr anchorCtr="0" anchor="ctr" bIns="91425" lIns="91425" rIns="91425" tIns="91425">
            <a:noAutofit/>
          </a:bodyPr>
          <a:lstStyle/>
          <a:p>
            <a:pPr indent="-381000" lvl="0" marL="457200" rtl="0">
              <a:spcBef>
                <a:spcPts val="0"/>
              </a:spcBef>
              <a:buClr>
                <a:schemeClr val="dk1"/>
              </a:buClr>
              <a:buSzPct val="100000"/>
              <a:buAutoNum type="arabicPeriod"/>
            </a:pPr>
            <a:r>
              <a:rPr lang="en-GB" sz="2400">
                <a:solidFill>
                  <a:schemeClr val="dk1"/>
                </a:solidFill>
              </a:rPr>
              <a:t>What is the oldest town in Ireland?</a:t>
            </a:r>
          </a:p>
          <a:p>
            <a:pPr indent="-381000" lvl="0" marL="457200" rtl="0">
              <a:spcBef>
                <a:spcPts val="0"/>
              </a:spcBef>
              <a:buClr>
                <a:schemeClr val="dk1"/>
              </a:buClr>
              <a:buSzPct val="100000"/>
              <a:buAutoNum type="arabicPeriod"/>
            </a:pPr>
            <a:r>
              <a:rPr lang="en-GB" sz="2400">
                <a:solidFill>
                  <a:schemeClr val="dk1"/>
                </a:solidFill>
              </a:rPr>
              <a:t>Name the smallest fishing harbour in Europe.</a:t>
            </a:r>
          </a:p>
          <a:p>
            <a:pPr indent="-381000" lvl="0" marL="457200" rtl="0">
              <a:spcBef>
                <a:spcPts val="0"/>
              </a:spcBef>
              <a:buClr>
                <a:schemeClr val="dk1"/>
              </a:buClr>
              <a:buSzPct val="100000"/>
              <a:buAutoNum type="arabicPeriod"/>
            </a:pPr>
            <a:r>
              <a:rPr lang="en-GB" sz="2400">
                <a:solidFill>
                  <a:schemeClr val="dk1"/>
                </a:solidFill>
              </a:rPr>
              <a:t>Name the only golf course in Ireland which was designed by a woman?</a:t>
            </a:r>
          </a:p>
          <a:p>
            <a:pPr indent="-381000" lvl="0" marL="457200" rtl="0">
              <a:spcBef>
                <a:spcPts val="0"/>
              </a:spcBef>
              <a:buClr>
                <a:schemeClr val="dk1"/>
              </a:buClr>
              <a:buSzPct val="100000"/>
              <a:buAutoNum type="arabicPeriod"/>
            </a:pPr>
            <a:r>
              <a:rPr lang="en-GB" sz="2400">
                <a:solidFill>
                  <a:schemeClr val="dk1"/>
                </a:solidFill>
              </a:rPr>
              <a:t>Where was the founder of the Home Rule movement born (village/county)?</a:t>
            </a:r>
          </a:p>
          <a:p>
            <a:pPr indent="-381000" lvl="0" marL="457200" rtl="0">
              <a:spcBef>
                <a:spcPts val="0"/>
              </a:spcBef>
              <a:buClr>
                <a:schemeClr val="dk1"/>
              </a:buClr>
              <a:buSzPct val="100000"/>
              <a:buAutoNum type="arabicPeriod"/>
            </a:pPr>
            <a:r>
              <a:rPr lang="en-GB" sz="2400">
                <a:solidFill>
                  <a:schemeClr val="dk1"/>
                </a:solidFill>
              </a:rPr>
              <a:t>What is the link between answers 1 - 4.</a:t>
            </a:r>
          </a:p>
        </p:txBody>
      </p:sp>
      <p:sp>
        <p:nvSpPr>
          <p:cNvPr id="143" name="Shape 143"/>
          <p:cNvSpPr txBox="1"/>
          <p:nvPr/>
        </p:nvSpPr>
        <p:spPr>
          <a:xfrm>
            <a:off x="605150" y="860700"/>
            <a:ext cx="7516799" cy="526500"/>
          </a:xfrm>
          <a:prstGeom prst="rect">
            <a:avLst/>
          </a:prstGeom>
          <a:noFill/>
          <a:ln>
            <a:noFill/>
          </a:ln>
        </p:spPr>
        <p:txBody>
          <a:bodyPr anchorCtr="0" anchor="ctr" bIns="91425" lIns="91425" rIns="91425" tIns="91425">
            <a:noAutofit/>
          </a:bodyPr>
          <a:lstStyle/>
          <a:p>
            <a:pPr lvl="0" rtl="0" algn="ctr">
              <a:spcBef>
                <a:spcPts val="0"/>
              </a:spcBef>
              <a:buNone/>
            </a:pPr>
            <a:r>
              <a:rPr b="1" lang="en-GB" sz="3000">
                <a:solidFill>
                  <a:schemeClr val="dk1"/>
                </a:solidFill>
              </a:rPr>
              <a:t>Open Computer Quiz</a:t>
            </a:r>
          </a:p>
        </p:txBody>
      </p:sp>
      <p:pic>
        <p:nvPicPr>
          <p:cNvPr id="144" name="Shape 144"/>
          <p:cNvPicPr preferRelativeResize="0"/>
          <p:nvPr/>
        </p:nvPicPr>
        <p:blipFill>
          <a:blip r:embed="rId3">
            <a:alphaModFix/>
          </a:blip>
          <a:stretch>
            <a:fillRect/>
          </a:stretch>
        </p:blipFill>
        <p:spPr>
          <a:xfrm>
            <a:off x="5884557" y="2097225"/>
            <a:ext cx="2751892" cy="3787899"/>
          </a:xfrm>
          <a:prstGeom prst="rect">
            <a:avLst/>
          </a:prstGeom>
          <a:noFill/>
          <a:ln>
            <a:noFill/>
          </a:ln>
        </p:spPr>
      </p:pic>
      <p:sp>
        <p:nvSpPr>
          <p:cNvPr id="145" name="Shape 145"/>
          <p:cNvSpPr txBox="1"/>
          <p:nvPr/>
        </p:nvSpPr>
        <p:spPr>
          <a:xfrm>
            <a:off x="5495600" y="5369025"/>
            <a:ext cx="3529799" cy="1174200"/>
          </a:xfrm>
          <a:prstGeom prst="rect">
            <a:avLst/>
          </a:prstGeom>
          <a:noFill/>
          <a:ln>
            <a:noFill/>
          </a:ln>
        </p:spPr>
        <p:txBody>
          <a:bodyPr anchorCtr="0" anchor="ctr" bIns="91425" lIns="91425" rIns="91425" tIns="91425">
            <a:noAutofit/>
          </a:bodyPr>
          <a:lstStyle/>
          <a:p>
            <a:pPr lvl="0" rtl="0">
              <a:spcBef>
                <a:spcPts val="0"/>
              </a:spcBef>
              <a:buNone/>
            </a:pPr>
            <a:r>
              <a:rPr lang="en-GB" sz="600" u="sng">
                <a:solidFill>
                  <a:schemeClr val="hlink"/>
                </a:solidFill>
                <a:hlinkClick r:id="rId4"/>
              </a:rPr>
              <a:t>https://commons.wikimedia.org/wiki/File:Ireland_(MODIS).jpg#/media/File:Ireland_(MODIS).jpg</a:t>
            </a:r>
            <a:r>
              <a:rPr lang="en-GB" sz="600"/>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rot="-516711">
            <a:off x="627163" y="1530981"/>
            <a:ext cx="2826399" cy="4329487"/>
          </a:xfrm>
          <a:prstGeom prst="rect">
            <a:avLst/>
          </a:prstGeom>
          <a:noFill/>
          <a:ln cap="flat" cmpd="sng" w="38100">
            <a:solidFill>
              <a:schemeClr val="dk2"/>
            </a:solidFill>
            <a:prstDash val="solid"/>
            <a:round/>
            <a:headEnd len="med" w="med" type="none"/>
            <a:tailEnd len="med" w="med" type="none"/>
          </a:ln>
        </p:spPr>
      </p:pic>
      <p:sp>
        <p:nvSpPr>
          <p:cNvPr id="151" name="Shape 151"/>
          <p:cNvSpPr txBox="1"/>
          <p:nvPr/>
        </p:nvSpPr>
        <p:spPr>
          <a:xfrm>
            <a:off x="3896750" y="1221450"/>
            <a:ext cx="4920600" cy="890700"/>
          </a:xfrm>
          <a:prstGeom prst="rect">
            <a:avLst/>
          </a:prstGeom>
          <a:noFill/>
          <a:ln>
            <a:noFill/>
          </a:ln>
        </p:spPr>
        <p:txBody>
          <a:bodyPr anchorCtr="0" anchor="t" bIns="91425" lIns="91425" rIns="91425" tIns="91425">
            <a:noAutofit/>
          </a:bodyPr>
          <a:lstStyle/>
          <a:p>
            <a:pPr lvl="0" rtl="0">
              <a:spcBef>
                <a:spcPts val="0"/>
              </a:spcBef>
              <a:buNone/>
            </a:pPr>
            <a:r>
              <a:rPr lang="en-GB" sz="2000"/>
              <a:t>“As these results show, the connections among students, computers and learning are neither simple nor hard-wired; and the real contributions ICT can make to teaching and learning have yet to be fully realised and exploited. </a:t>
            </a:r>
            <a:r>
              <a:rPr b="1" lang="en-GB" sz="2000"/>
              <a:t>But as long as computers and the Internet continue to have a central role in our personal and professional lives, students who have not acquired basic skills in reading, writing and navigating through a digital landscape will find themselves unable to to participate fully in the economic, social and cultural life around them.”</a:t>
            </a:r>
          </a:p>
          <a:p>
            <a:pPr lvl="0" rtl="0">
              <a:spcBef>
                <a:spcPts val="0"/>
              </a:spcBef>
              <a:buNone/>
            </a:pPr>
            <a:r>
              <a:t/>
            </a:r>
            <a:endParaRPr i="1" sz="2000"/>
          </a:p>
          <a:p>
            <a:pPr lvl="0" rtl="0">
              <a:spcBef>
                <a:spcPts val="0"/>
              </a:spcBef>
              <a:buNone/>
            </a:pPr>
            <a:r>
              <a:rPr lang="en-GB" sz="900">
                <a:solidFill>
                  <a:srgbClr val="4B4B4B"/>
                </a:solidFill>
                <a:highlight>
                  <a:srgbClr val="FFFFFF"/>
                </a:highlight>
              </a:rPr>
              <a:t>OECD (2015), </a:t>
            </a:r>
            <a:r>
              <a:rPr i="1" lang="en-GB" sz="900">
                <a:solidFill>
                  <a:srgbClr val="4B4B4B"/>
                </a:solidFill>
                <a:highlight>
                  <a:srgbClr val="FFFFFF"/>
                </a:highlight>
              </a:rPr>
              <a:t>Students, Computers and Learning: Making the Connection</a:t>
            </a:r>
            <a:r>
              <a:rPr lang="en-GB" sz="900">
                <a:solidFill>
                  <a:srgbClr val="4B4B4B"/>
                </a:solidFill>
                <a:highlight>
                  <a:srgbClr val="FFFFFF"/>
                </a:highlight>
              </a:rPr>
              <a:t>, PISA, OECD Publishing, Paris.(p15)</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457200"/>
            <a:ext cx="8229600" cy="1143000"/>
          </a:xfrm>
          <a:prstGeom prst="rect">
            <a:avLst/>
          </a:prstGeom>
        </p:spPr>
        <p:txBody>
          <a:bodyPr anchorCtr="0" anchor="ctr" bIns="91425" lIns="91425" rIns="91425" tIns="91425">
            <a:noAutofit/>
          </a:bodyPr>
          <a:lstStyle/>
          <a:p>
            <a:pPr lvl="0" rtl="0">
              <a:spcBef>
                <a:spcPts val="0"/>
              </a:spcBef>
              <a:buNone/>
            </a:pPr>
            <a:r>
              <a:rPr b="1" lang="en-GB" sz="3000">
                <a:solidFill>
                  <a:schemeClr val="dk1"/>
                </a:solidFill>
              </a:rPr>
              <a:t>Digital Strategy (2015 - 2020)</a:t>
            </a:r>
          </a:p>
        </p:txBody>
      </p:sp>
      <p:sp>
        <p:nvSpPr>
          <p:cNvPr id="157" name="Shape 157"/>
          <p:cNvSpPr txBox="1"/>
          <p:nvPr>
            <p:ph idx="1" type="body"/>
          </p:nvPr>
        </p:nvSpPr>
        <p:spPr>
          <a:xfrm>
            <a:off x="457200" y="1600200"/>
            <a:ext cx="4940400" cy="4526100"/>
          </a:xfrm>
          <a:prstGeom prst="rect">
            <a:avLst/>
          </a:prstGeom>
        </p:spPr>
        <p:txBody>
          <a:bodyPr anchorCtr="0" anchor="t" bIns="91425" lIns="91425" rIns="91425" tIns="91425">
            <a:noAutofit/>
          </a:bodyPr>
          <a:lstStyle/>
          <a:p>
            <a:pPr indent="-381000" lvl="0" marL="457200" rtl="0">
              <a:spcBef>
                <a:spcPts val="0"/>
              </a:spcBef>
              <a:buSzPct val="100000"/>
            </a:pPr>
            <a:r>
              <a:rPr lang="en-GB" sz="2400"/>
              <a:t>Multi-annual investment</a:t>
            </a:r>
          </a:p>
          <a:p>
            <a:pPr indent="-381000" lvl="0" marL="457200" rtl="0">
              <a:spcBef>
                <a:spcPts val="0"/>
              </a:spcBef>
              <a:buSzPct val="100000"/>
            </a:pPr>
            <a:r>
              <a:rPr lang="en-GB" sz="2400"/>
              <a:t>Integration of digital skills into the curriculum and in assessment</a:t>
            </a:r>
          </a:p>
          <a:p>
            <a:pPr indent="-381000" lvl="0" marL="457200" rtl="0">
              <a:spcBef>
                <a:spcPts val="0"/>
              </a:spcBef>
              <a:buSzPct val="100000"/>
            </a:pPr>
            <a:r>
              <a:rPr lang="en-GB" sz="2400"/>
              <a:t>Professional development for teachers</a:t>
            </a:r>
          </a:p>
          <a:p>
            <a:pPr indent="-381000" lvl="0" marL="457200" rtl="0">
              <a:spcBef>
                <a:spcPts val="0"/>
              </a:spcBef>
              <a:buSzPct val="100000"/>
            </a:pPr>
            <a:r>
              <a:rPr lang="en-GB" sz="2400"/>
              <a:t>Embed ICT skills as part of initial teacher training</a:t>
            </a:r>
          </a:p>
          <a:p>
            <a:pPr indent="-381000" lvl="0" marL="457200" rtl="0">
              <a:spcBef>
                <a:spcPts val="0"/>
              </a:spcBef>
              <a:buSzPct val="100000"/>
            </a:pPr>
            <a:r>
              <a:rPr lang="en-GB" sz="2400"/>
              <a:t>Provide enhanced digital content for schools</a:t>
            </a:r>
          </a:p>
          <a:p>
            <a:pPr indent="-381000" lvl="0" marL="457200">
              <a:spcBef>
                <a:spcPts val="0"/>
              </a:spcBef>
              <a:buSzPct val="100000"/>
            </a:pPr>
            <a:r>
              <a:rPr lang="en-GB" sz="2400"/>
              <a:t>Promote safe and responsible use of internet and social media</a:t>
            </a:r>
          </a:p>
        </p:txBody>
      </p:sp>
      <p:pic>
        <p:nvPicPr>
          <p:cNvPr id="158" name="Shape 158"/>
          <p:cNvPicPr preferRelativeResize="0"/>
          <p:nvPr/>
        </p:nvPicPr>
        <p:blipFill>
          <a:blip r:embed="rId3">
            <a:alphaModFix/>
          </a:blip>
          <a:stretch>
            <a:fillRect/>
          </a:stretch>
        </p:blipFill>
        <p:spPr>
          <a:xfrm>
            <a:off x="5592398" y="1553762"/>
            <a:ext cx="3236600" cy="46189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idx="4294967295" type="body"/>
          </p:nvPr>
        </p:nvSpPr>
        <p:spPr>
          <a:xfrm>
            <a:off x="813025" y="1279875"/>
            <a:ext cx="7587600" cy="4510800"/>
          </a:xfrm>
          <a:prstGeom prst="rect">
            <a:avLst/>
          </a:prstGeom>
          <a:noFill/>
          <a:ln>
            <a:noFill/>
          </a:ln>
        </p:spPr>
        <p:txBody>
          <a:bodyPr anchorCtr="0" anchor="t" bIns="91425" lIns="91425" rIns="91425" tIns="91425">
            <a:noAutofit/>
          </a:bodyPr>
          <a:lstStyle/>
          <a:p>
            <a:pPr indent="0" lvl="0" marL="203200" marR="0" rtl="0" algn="ctr">
              <a:lnSpc>
                <a:spcPct val="100000"/>
              </a:lnSpc>
              <a:spcBef>
                <a:spcPts val="0"/>
              </a:spcBef>
              <a:spcAft>
                <a:spcPts val="0"/>
              </a:spcAft>
              <a:buClr>
                <a:schemeClr val="dk1"/>
              </a:buClr>
              <a:buSzPct val="25000"/>
              <a:buFont typeface="Arial"/>
              <a:buNone/>
            </a:pPr>
            <a:r>
              <a:rPr b="0" i="1" lang="en-GB" sz="4400" u="none" cap="none" strike="noStrike">
                <a:solidFill>
                  <a:srgbClr val="000000"/>
                </a:solidFill>
                <a:latin typeface="Arial"/>
                <a:ea typeface="Arial"/>
                <a:cs typeface="Arial"/>
                <a:sym typeface="Arial"/>
              </a:rPr>
              <a:t>“The meaning of ‘knowing’ has shifted from being able to remember and repeat information to being able to find and use it.”</a:t>
            </a:r>
          </a:p>
        </p:txBody>
      </p:sp>
      <p:sp>
        <p:nvSpPr>
          <p:cNvPr id="165" name="Shape 165"/>
          <p:cNvSpPr txBox="1"/>
          <p:nvPr>
            <p:ph idx="4294967295" type="body"/>
          </p:nvPr>
        </p:nvSpPr>
        <p:spPr>
          <a:xfrm>
            <a:off x="4751387" y="5157192"/>
            <a:ext cx="4392600" cy="633299"/>
          </a:xfrm>
          <a:prstGeom prst="rect">
            <a:avLst/>
          </a:prstGeom>
          <a:noFill/>
          <a:ln>
            <a:noFill/>
          </a:ln>
        </p:spPr>
        <p:txBody>
          <a:bodyPr anchorCtr="0" anchor="t" bIns="91425" lIns="91425" rIns="91425" tIns="91425">
            <a:noAutofit/>
          </a:bodyPr>
          <a:lstStyle/>
          <a:p>
            <a:pPr indent="0" lvl="0" marL="203200" marR="0" rtl="0" algn="l">
              <a:lnSpc>
                <a:spcPct val="100000"/>
              </a:lnSpc>
              <a:spcBef>
                <a:spcPts val="0"/>
              </a:spcBef>
              <a:spcAft>
                <a:spcPts val="0"/>
              </a:spcAft>
              <a:buClr>
                <a:schemeClr val="dk1"/>
              </a:buClr>
              <a:buSzPct val="25000"/>
              <a:buFont typeface="Arial"/>
              <a:buNone/>
            </a:pPr>
            <a:r>
              <a:rPr b="1" i="0" lang="en-GB" sz="2000" u="none" cap="none" strike="noStrike">
                <a:solidFill>
                  <a:srgbClr val="000000"/>
                </a:solidFill>
                <a:latin typeface="Arial"/>
                <a:ea typeface="Arial"/>
                <a:cs typeface="Arial"/>
                <a:sym typeface="Arial"/>
              </a:rPr>
              <a:t>Dr. Herbert Simon</a:t>
            </a:r>
          </a:p>
          <a:p>
            <a:pPr indent="0" lvl="0" marL="203200" marR="0" rtl="0" algn="l">
              <a:lnSpc>
                <a:spcPct val="100000"/>
              </a:lnSpc>
              <a:spcBef>
                <a:spcPts val="640"/>
              </a:spcBef>
              <a:spcAft>
                <a:spcPts val="0"/>
              </a:spcAft>
              <a:buClr>
                <a:schemeClr val="dk1"/>
              </a:buClr>
              <a:buSzPct val="25000"/>
              <a:buFont typeface="Arial"/>
              <a:buNone/>
            </a:pPr>
            <a:r>
              <a:t/>
            </a:r>
            <a:endParaRPr b="0" i="0" sz="2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